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332" r:id="rId4"/>
    <p:sldId id="258" r:id="rId5"/>
    <p:sldId id="259" r:id="rId6"/>
    <p:sldId id="333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>
        <p:scale>
          <a:sx n="100" d="100"/>
          <a:sy n="100" d="100"/>
        </p:scale>
        <p:origin x="-312" y="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C75FD-0272-204D-BB69-635D8F599117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7A45B-9A3D-9840-900C-517537DD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277D6-7A69-BF44-9988-236903B83C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9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814161-1BAA-4A2D-95B3-24F2507DECB9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95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814161-1BAA-4A2D-95B3-24F2507DECB9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71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dirty="0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2F3080-41E7-EF4C-95CD-312693472A25}" type="slidenum">
              <a:rPr lang="en-AU" sz="1200">
                <a:solidFill>
                  <a:schemeClr val="tx1"/>
                </a:solidFill>
              </a:rPr>
              <a:pPr eaLnBrk="1" hangingPunct="1"/>
              <a:t>17</a:t>
            </a:fld>
            <a:endParaRPr lang="en-A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0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3333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rgbClr val="3333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rgbClr val="3333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rgbClr val="3333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rgbClr val="3333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EABA4AD-8270-4280-93A2-1C8BE29F93CD}" type="slidenum"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4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 dirty="0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6204" indent="-283156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2pPr>
            <a:lvl3pPr marL="1132622" indent="-226524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3pPr>
            <a:lvl4pPr marL="1585670" indent="-226524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4pPr>
            <a:lvl5pPr marL="2038719" indent="-226524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5pPr>
            <a:lvl6pPr marL="2491768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6pPr>
            <a:lvl7pPr marL="2944817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7pPr>
            <a:lvl8pPr marL="3397866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8pPr>
            <a:lvl9pPr marL="3850915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526EEF-95E1-7D45-902E-898609EBB2E2}" type="slidenum">
              <a:rPr lang="en-US" sz="1200">
                <a:solidFill>
                  <a:schemeClr val="tx1"/>
                </a:solidFill>
                <a:latin typeface="Times New Roman" charset="0"/>
              </a:rPr>
              <a:pPr eaLnBrk="1" hangingPunct="1"/>
              <a:t>5</a:t>
            </a:fld>
            <a:endParaRPr lang="en-US" sz="120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2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 dirty="0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6204" indent="-283156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2pPr>
            <a:lvl3pPr marL="1132622" indent="-226524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3pPr>
            <a:lvl4pPr marL="1585670" indent="-226524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4pPr>
            <a:lvl5pPr marL="2038719" indent="-226524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5pPr>
            <a:lvl6pPr marL="2491768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6pPr>
            <a:lvl7pPr marL="2944817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7pPr>
            <a:lvl8pPr marL="3397866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8pPr>
            <a:lvl9pPr marL="3850915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526EEF-95E1-7D45-902E-898609EBB2E2}" type="slidenum">
              <a:rPr lang="en-US" sz="1200">
                <a:solidFill>
                  <a:schemeClr val="tx1"/>
                </a:solidFill>
                <a:latin typeface="Times New Roman" charset="0"/>
              </a:rPr>
              <a:pPr eaLnBrk="1" hangingPunct="1"/>
              <a:t>6</a:t>
            </a:fld>
            <a:endParaRPr lang="en-US" sz="120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4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 dirty="0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6204" indent="-283156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2pPr>
            <a:lvl3pPr marL="1132622" indent="-226524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3pPr>
            <a:lvl4pPr marL="1585670" indent="-226524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4pPr>
            <a:lvl5pPr marL="2038719" indent="-226524" eaLnBrk="0" hangingPunct="0"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5pPr>
            <a:lvl6pPr marL="2491768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6pPr>
            <a:lvl7pPr marL="2944817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7pPr>
            <a:lvl8pPr marL="3397866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8pPr>
            <a:lvl9pPr marL="3850915" indent="-2265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526EEF-95E1-7D45-902E-898609EBB2E2}" type="slidenum">
              <a:rPr lang="en-US" sz="1200">
                <a:solidFill>
                  <a:schemeClr val="tx1"/>
                </a:solidFill>
                <a:latin typeface="Times New Roman" charset="0"/>
              </a:rPr>
              <a:pPr eaLnBrk="1" hangingPunct="1"/>
              <a:t>7</a:t>
            </a:fld>
            <a:endParaRPr lang="en-US" sz="120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7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650D93-5DCB-4E3B-8516-E7F82D0620EB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995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9E860D-5D45-40E1-8192-F92DD565428F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46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EFC1C1-5FEB-454A-8FE4-B8F5D23CDCE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6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0B428F-9E2F-4799-8900-D3414236745E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42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7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5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3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1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3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85DC-F438-1449-9FBE-394C637539F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B73E6-0745-2E4F-B971-4C878FA5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50" Type="http://schemas.openxmlformats.org/officeDocument/2006/relationships/image" Target="../media/image58.png"/><Relationship Id="rId51" Type="http://schemas.openxmlformats.org/officeDocument/2006/relationships/image" Target="../media/image59.png"/><Relationship Id="rId52" Type="http://schemas.openxmlformats.org/officeDocument/2006/relationships/image" Target="../media/image60.png"/><Relationship Id="rId53" Type="http://schemas.openxmlformats.org/officeDocument/2006/relationships/image" Target="../media/image61.png"/><Relationship Id="rId54" Type="http://schemas.openxmlformats.org/officeDocument/2006/relationships/image" Target="../media/image62.png"/><Relationship Id="rId55" Type="http://schemas.openxmlformats.org/officeDocument/2006/relationships/image" Target="../media/image63.png"/><Relationship Id="rId56" Type="http://schemas.openxmlformats.org/officeDocument/2006/relationships/image" Target="../media/image64.png"/><Relationship Id="rId57" Type="http://schemas.openxmlformats.org/officeDocument/2006/relationships/image" Target="../media/image65.png"/><Relationship Id="rId58" Type="http://schemas.openxmlformats.org/officeDocument/2006/relationships/image" Target="../media/image4.png"/><Relationship Id="rId40" Type="http://schemas.openxmlformats.org/officeDocument/2006/relationships/image" Target="../media/image48.png"/><Relationship Id="rId41" Type="http://schemas.openxmlformats.org/officeDocument/2006/relationships/image" Target="../media/image49.png"/><Relationship Id="rId42" Type="http://schemas.openxmlformats.org/officeDocument/2006/relationships/image" Target="../media/image50.png"/><Relationship Id="rId43" Type="http://schemas.openxmlformats.org/officeDocument/2006/relationships/image" Target="../media/image51.png"/><Relationship Id="rId44" Type="http://schemas.openxmlformats.org/officeDocument/2006/relationships/image" Target="../media/image52.png"/><Relationship Id="rId45" Type="http://schemas.openxmlformats.org/officeDocument/2006/relationships/image" Target="../media/image53.png"/><Relationship Id="rId46" Type="http://schemas.openxmlformats.org/officeDocument/2006/relationships/image" Target="../media/image54.png"/><Relationship Id="rId47" Type="http://schemas.openxmlformats.org/officeDocument/2006/relationships/image" Target="../media/image55.png"/><Relationship Id="rId48" Type="http://schemas.openxmlformats.org/officeDocument/2006/relationships/image" Target="../media/image56.png"/><Relationship Id="rId4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30" Type="http://schemas.openxmlformats.org/officeDocument/2006/relationships/image" Target="../media/image38.png"/><Relationship Id="rId31" Type="http://schemas.openxmlformats.org/officeDocument/2006/relationships/image" Target="../media/image39.png"/><Relationship Id="rId32" Type="http://schemas.openxmlformats.org/officeDocument/2006/relationships/image" Target="../media/image40.png"/><Relationship Id="rId33" Type="http://schemas.openxmlformats.org/officeDocument/2006/relationships/image" Target="../media/image41.png"/><Relationship Id="rId34" Type="http://schemas.openxmlformats.org/officeDocument/2006/relationships/image" Target="../media/image42.png"/><Relationship Id="rId35" Type="http://schemas.openxmlformats.org/officeDocument/2006/relationships/image" Target="../media/image43.png"/><Relationship Id="rId36" Type="http://schemas.openxmlformats.org/officeDocument/2006/relationships/image" Target="../media/image44.png"/><Relationship Id="rId37" Type="http://schemas.openxmlformats.org/officeDocument/2006/relationships/image" Target="../media/image45.png"/><Relationship Id="rId38" Type="http://schemas.openxmlformats.org/officeDocument/2006/relationships/image" Target="../media/image46.png"/><Relationship Id="rId39" Type="http://schemas.openxmlformats.org/officeDocument/2006/relationships/image" Target="../media/image4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Relationship Id="rId27" Type="http://schemas.openxmlformats.org/officeDocument/2006/relationships/image" Target="../media/image35.png"/><Relationship Id="rId28" Type="http://schemas.openxmlformats.org/officeDocument/2006/relationships/image" Target="../media/image36.png"/><Relationship Id="rId29" Type="http://schemas.openxmlformats.org/officeDocument/2006/relationships/image" Target="../media/image3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60096"/>
            <a:ext cx="7543800" cy="2000952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>
                <a:solidFill>
                  <a:srgbClr val="3333FF"/>
                </a:solidFill>
              </a:rPr>
              <a:t>BOGIA COCONUT SYDROME (BCS)</a:t>
            </a:r>
            <a:br>
              <a:rPr lang="en-AU" sz="3600" b="1" dirty="0">
                <a:solidFill>
                  <a:srgbClr val="3333FF"/>
                </a:solidFill>
              </a:rPr>
            </a:br>
            <a:r>
              <a:rPr lang="en-AU" sz="3600" b="1" dirty="0">
                <a:solidFill>
                  <a:schemeClr val="tx1"/>
                </a:solidFill>
              </a:rPr>
              <a:t>STATUS REPORT</a:t>
            </a:r>
            <a:endParaRPr lang="en-AU" sz="3600" b="1" dirty="0">
              <a:solidFill>
                <a:srgbClr val="3333FF"/>
              </a:solidFill>
            </a:endParaRPr>
          </a:p>
        </p:txBody>
      </p:sp>
      <p:pic>
        <p:nvPicPr>
          <p:cNvPr id="6" name="Picture 37" descr="LargeKI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1331945" cy="131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MBLEM PN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93945"/>
            <a:ext cx="1799020" cy="136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9552" y="3919148"/>
            <a:ext cx="7402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October 2018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SG" dirty="0">
              <a:solidFill>
                <a:srgbClr val="C00000"/>
              </a:solidFill>
            </a:endParaRPr>
          </a:p>
          <a:p>
            <a:pPr algn="ctr"/>
            <a:endParaRPr lang="en-AU" b="1" dirty="0">
              <a:solidFill>
                <a:schemeClr val="tx1"/>
              </a:solidFill>
            </a:endParaRPr>
          </a:p>
          <a:p>
            <a:pPr algn="ctr"/>
            <a:r>
              <a:rPr lang="en-AU" b="1" dirty="0" err="1">
                <a:solidFill>
                  <a:schemeClr val="tx1"/>
                </a:solidFill>
              </a:rPr>
              <a:t>Kokonas</a:t>
            </a:r>
            <a:r>
              <a:rPr lang="en-AU" b="1" dirty="0">
                <a:solidFill>
                  <a:schemeClr val="tx1"/>
                </a:solidFill>
              </a:rPr>
              <a:t> </a:t>
            </a:r>
            <a:r>
              <a:rPr lang="en-AU" b="1" dirty="0" err="1">
                <a:solidFill>
                  <a:schemeClr val="tx1"/>
                </a:solidFill>
              </a:rPr>
              <a:t>Indastri</a:t>
            </a:r>
            <a:r>
              <a:rPr lang="en-AU" b="1" dirty="0">
                <a:solidFill>
                  <a:schemeClr val="tx1"/>
                </a:solidFill>
              </a:rPr>
              <a:t> </a:t>
            </a:r>
            <a:r>
              <a:rPr lang="en-AU" b="1" dirty="0" err="1">
                <a:solidFill>
                  <a:schemeClr val="tx1"/>
                </a:solidFill>
              </a:rPr>
              <a:t>Koporesen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188913"/>
            <a:ext cx="7311156" cy="792162"/>
          </a:xfrm>
        </p:spPr>
        <p:txBody>
          <a:bodyPr rtlCol="0">
            <a:normAutofit fontScale="90000"/>
          </a:bodyPr>
          <a:lstStyle/>
          <a:p>
            <a:pPr marL="723900" indent="-723900" eaLnBrk="1" fontAlgn="auto" hangingPunct="1">
              <a:spcAft>
                <a:spcPts val="0"/>
              </a:spcAft>
              <a:defRPr/>
            </a:pPr>
            <a:r>
              <a:rPr lang="en-AU" sz="3600" dirty="0">
                <a:cs typeface="Tahoma" pitchFamily="34" charset="0"/>
              </a:rPr>
              <a:t>Bogia Coconut Syndrome Symptoms </a:t>
            </a:r>
            <a:r>
              <a:rPr lang="en-AU" sz="2400" dirty="0">
                <a:cs typeface="Tahoma" pitchFamily="34" charset="0"/>
              </a:rPr>
              <a:t>(cont’d)</a:t>
            </a:r>
            <a:endParaRPr lang="en-US" sz="2400" i="1" dirty="0">
              <a:latin typeface="+mn-lt"/>
            </a:endParaRPr>
          </a:p>
        </p:txBody>
      </p:sp>
      <p:pic>
        <p:nvPicPr>
          <p:cNvPr id="24582" name="Picture 7" descr="DSCN0644 cop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12875"/>
            <a:ext cx="3241675" cy="3240088"/>
          </a:xfr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00113" y="908050"/>
            <a:ext cx="4535487" cy="5762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723900" indent="-723900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ea typeface="+mj-ea"/>
                <a:cs typeface="Arial" pitchFamily="34" charset="0"/>
              </a:rPr>
              <a:t>Stage 2 Symptoms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68313" y="4797425"/>
            <a:ext cx="3959225" cy="1079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tx1"/>
                </a:solidFill>
                <a:ea typeface="+mj-ea"/>
                <a:cs typeface="Arial" pitchFamily="34" charset="0"/>
              </a:rPr>
              <a:t>Plate 3</a:t>
            </a:r>
            <a:r>
              <a:rPr lang="en-US" b="1" dirty="0">
                <a:solidFill>
                  <a:schemeClr val="tx1"/>
                </a:solidFill>
                <a:ea typeface="+mj-ea"/>
                <a:cs typeface="Arial" pitchFamily="34" charset="0"/>
              </a:rPr>
              <a:t>:</a:t>
            </a:r>
            <a:r>
              <a:rPr lang="en-US" b="1" dirty="0">
                <a:solidFill>
                  <a:srgbClr val="0000CC"/>
                </a:solidFill>
                <a:ea typeface="+mj-ea"/>
                <a:cs typeface="Arial" pitchFamily="34" charset="0"/>
              </a:rPr>
              <a:t> Palm with 50% of mature fronds have senesced and dried up.  Green nuts will soon fall.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716463" y="5589588"/>
            <a:ext cx="4176712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tx1"/>
                </a:solidFill>
                <a:ea typeface="+mj-ea"/>
                <a:cs typeface="Arial" pitchFamily="34" charset="0"/>
              </a:rPr>
              <a:t>Plate 4</a:t>
            </a:r>
            <a:r>
              <a:rPr lang="en-US" b="1" dirty="0">
                <a:solidFill>
                  <a:schemeClr val="tx1"/>
                </a:solidFill>
                <a:ea typeface="+mj-ea"/>
                <a:cs typeface="Arial" pitchFamily="34" charset="0"/>
              </a:rPr>
              <a:t>:</a:t>
            </a:r>
            <a:r>
              <a:rPr lang="en-US" b="1" dirty="0">
                <a:solidFill>
                  <a:srgbClr val="0000CC"/>
                </a:solidFill>
                <a:ea typeface="+mj-ea"/>
                <a:cs typeface="Arial" pitchFamily="34" charset="0"/>
              </a:rPr>
              <a:t> All green nuts fall off irrespective of age in affected palms .   </a:t>
            </a:r>
          </a:p>
        </p:txBody>
      </p:sp>
      <p:pic>
        <p:nvPicPr>
          <p:cNvPr id="24583" name="Picture 2" descr="DSCN0175 cop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3671887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/>
          <p:cNvSpPr/>
          <p:nvPr/>
        </p:nvSpPr>
        <p:spPr>
          <a:xfrm>
            <a:off x="7668344" y="116633"/>
            <a:ext cx="1171201" cy="1080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80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35250" y="188913"/>
            <a:ext cx="7924296" cy="792162"/>
          </a:xfrm>
        </p:spPr>
        <p:txBody>
          <a:bodyPr rtlCol="0">
            <a:normAutofit fontScale="90000"/>
          </a:bodyPr>
          <a:lstStyle/>
          <a:p>
            <a:pPr marL="723900" indent="-723900">
              <a:defRPr/>
            </a:pPr>
            <a:r>
              <a:rPr lang="en-AU" sz="3600" dirty="0">
                <a:cs typeface="Tahoma" pitchFamily="34" charset="0"/>
              </a:rPr>
              <a:t>Bogia Coconut Syndrome Symptoms </a:t>
            </a:r>
            <a:r>
              <a:rPr lang="en-AU" sz="2400" dirty="0"/>
              <a:t>(cont’d)</a:t>
            </a:r>
            <a:endParaRPr lang="en-US" sz="2400" i="1" dirty="0">
              <a:latin typeface="+mn-lt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00113" y="908050"/>
            <a:ext cx="4535487" cy="792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723900" indent="-723900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ea typeface="+mj-ea"/>
                <a:cs typeface="Arial" pitchFamily="34" charset="0"/>
              </a:rPr>
              <a:t>Stage 3 Symptoms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68313" y="4868863"/>
            <a:ext cx="3959225" cy="1152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tx1"/>
                </a:solidFill>
                <a:ea typeface="+mj-ea"/>
                <a:cs typeface="Arial" pitchFamily="34" charset="0"/>
              </a:rPr>
              <a:t>Plate 5</a:t>
            </a:r>
            <a:r>
              <a:rPr lang="en-US" b="1" dirty="0">
                <a:solidFill>
                  <a:schemeClr val="tx1"/>
                </a:solidFill>
                <a:ea typeface="+mj-ea"/>
                <a:cs typeface="Arial" pitchFamily="34" charset="0"/>
              </a:rPr>
              <a:t>:</a:t>
            </a:r>
            <a:r>
              <a:rPr lang="en-US" b="1" dirty="0">
                <a:solidFill>
                  <a:srgbClr val="0000CC"/>
                </a:solidFill>
                <a:ea typeface="+mj-ea"/>
                <a:cs typeface="Arial" pitchFamily="34" charset="0"/>
              </a:rPr>
              <a:t> Palm with reduced crown canopy, dried fronds and empty fruit bunches still attached.  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716463" y="5445125"/>
            <a:ext cx="4176712" cy="1223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tx1"/>
                </a:solidFill>
                <a:ea typeface="+mj-ea"/>
                <a:cs typeface="Arial" pitchFamily="34" charset="0"/>
              </a:rPr>
              <a:t>Plate 6</a:t>
            </a:r>
            <a:r>
              <a:rPr lang="en-US" b="1" dirty="0">
                <a:solidFill>
                  <a:schemeClr val="tx1"/>
                </a:solidFill>
                <a:ea typeface="+mj-ea"/>
                <a:cs typeface="Arial" pitchFamily="34" charset="0"/>
              </a:rPr>
              <a:t>: </a:t>
            </a:r>
            <a:r>
              <a:rPr lang="en-US" b="1" dirty="0">
                <a:solidFill>
                  <a:srgbClr val="0000CC"/>
                </a:solidFill>
                <a:ea typeface="+mj-ea"/>
                <a:cs typeface="Arial" pitchFamily="34" charset="0"/>
              </a:rPr>
              <a:t>Palm with most of its older fronds and fruit bunches dried up except for two youngest fronds still green.   </a:t>
            </a:r>
          </a:p>
        </p:txBody>
      </p:sp>
      <p:pic>
        <p:nvPicPr>
          <p:cNvPr id="26630" name="Picture 1" descr="P10100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5274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 descr="DSCN0731 cop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42211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/>
          <p:cNvSpPr/>
          <p:nvPr/>
        </p:nvSpPr>
        <p:spPr>
          <a:xfrm>
            <a:off x="7884368" y="188641"/>
            <a:ext cx="1171201" cy="792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76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188913"/>
            <a:ext cx="7890958" cy="792162"/>
          </a:xfrm>
        </p:spPr>
        <p:txBody>
          <a:bodyPr rtlCol="0">
            <a:normAutofit fontScale="90000"/>
          </a:bodyPr>
          <a:lstStyle/>
          <a:p>
            <a:pPr marL="723900" indent="-723900" algn="ctr">
              <a:defRPr/>
            </a:pPr>
            <a:r>
              <a:rPr lang="en-AU" sz="3600" dirty="0">
                <a:cs typeface="Tahoma" pitchFamily="34" charset="0"/>
              </a:rPr>
              <a:t>Bogia Coconut Syndrome Symptoms </a:t>
            </a:r>
            <a:r>
              <a:rPr lang="en-AU" sz="2400" dirty="0"/>
              <a:t>(cont’d)</a:t>
            </a:r>
            <a:endParaRPr lang="en-US" sz="2400" i="1" dirty="0">
              <a:latin typeface="+mn-lt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00113" y="908050"/>
            <a:ext cx="4535487" cy="792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723900" indent="-723900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ea typeface="+mj-ea"/>
                <a:cs typeface="Arial" pitchFamily="34" charset="0"/>
              </a:rPr>
              <a:t>Stage 4 Symptoms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5288" y="4941888"/>
            <a:ext cx="3960812" cy="11509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tx1"/>
                </a:solidFill>
                <a:ea typeface="+mj-ea"/>
                <a:cs typeface="Arial" pitchFamily="34" charset="0"/>
              </a:rPr>
              <a:t>Plate 7</a:t>
            </a:r>
            <a:r>
              <a:rPr lang="en-US" b="1" dirty="0">
                <a:solidFill>
                  <a:schemeClr val="tx1"/>
                </a:solidFill>
                <a:ea typeface="+mj-ea"/>
                <a:cs typeface="Arial" pitchFamily="34" charset="0"/>
              </a:rPr>
              <a:t>: </a:t>
            </a:r>
            <a:r>
              <a:rPr lang="en-US" b="1" dirty="0">
                <a:solidFill>
                  <a:srgbClr val="0000CC"/>
                </a:solidFill>
                <a:ea typeface="+mj-ea"/>
                <a:cs typeface="Arial" pitchFamily="34" charset="0"/>
              </a:rPr>
              <a:t>A p</a:t>
            </a:r>
            <a:r>
              <a:rPr lang="en-AU" b="1" dirty="0" err="1">
                <a:solidFill>
                  <a:srgbClr val="0000CC"/>
                </a:solidFill>
                <a:latin typeface="Arial" charset="0"/>
              </a:rPr>
              <a:t>alm</a:t>
            </a:r>
            <a:r>
              <a:rPr lang="en-AU" b="1" dirty="0">
                <a:solidFill>
                  <a:srgbClr val="0000CC"/>
                </a:solidFill>
                <a:latin typeface="Arial" charset="0"/>
              </a:rPr>
              <a:t> with dead fronds and the rotting spear is still attached to the trunk.</a:t>
            </a:r>
            <a:r>
              <a:rPr lang="en-US" b="1" dirty="0">
                <a:solidFill>
                  <a:srgbClr val="0000CC"/>
                </a:solidFill>
                <a:ea typeface="+mj-ea"/>
                <a:cs typeface="Arial" pitchFamily="34" charset="0"/>
              </a:rPr>
              <a:t>   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716463" y="5300663"/>
            <a:ext cx="4176712" cy="136842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tx1"/>
                </a:solidFill>
                <a:ea typeface="+mj-ea"/>
                <a:cs typeface="Arial" pitchFamily="34" charset="0"/>
              </a:rPr>
              <a:t>Plate 8</a:t>
            </a:r>
            <a:r>
              <a:rPr lang="en-US" b="1" dirty="0">
                <a:solidFill>
                  <a:schemeClr val="tx1"/>
                </a:solidFill>
                <a:ea typeface="+mj-ea"/>
                <a:cs typeface="Arial" pitchFamily="34" charset="0"/>
              </a:rPr>
              <a:t>: </a:t>
            </a:r>
            <a:r>
              <a:rPr lang="en-AU" b="1" dirty="0">
                <a:solidFill>
                  <a:srgbClr val="0000CC"/>
                </a:solidFill>
                <a:latin typeface="Arial" charset="0"/>
              </a:rPr>
              <a:t>A patch of dead palms without crowns (fallen off) surrounded by surviving coconut palms.</a:t>
            </a:r>
            <a:endParaRPr lang="en-AU" dirty="0">
              <a:solidFill>
                <a:srgbClr val="0000CC"/>
              </a:solidFill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a typeface="+mj-ea"/>
                <a:cs typeface="Arial" pitchFamily="34" charset="0"/>
              </a:rPr>
              <a:t>  </a:t>
            </a:r>
          </a:p>
        </p:txBody>
      </p:sp>
      <p:pic>
        <p:nvPicPr>
          <p:cNvPr id="28678" name="Picture 4" descr="DSCN0198 co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8750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DSCN0079 cop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r="2278"/>
          <a:stretch>
            <a:fillRect/>
          </a:stretch>
        </p:blipFill>
        <p:spPr bwMode="auto">
          <a:xfrm>
            <a:off x="4716463" y="1989138"/>
            <a:ext cx="4176712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/>
          <p:cNvSpPr/>
          <p:nvPr/>
        </p:nvSpPr>
        <p:spPr>
          <a:xfrm>
            <a:off x="7884368" y="188641"/>
            <a:ext cx="1171201" cy="792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29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9750" y="908050"/>
            <a:ext cx="6985000" cy="47531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723900" indent="-723900"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2123728" y="1383232"/>
            <a:ext cx="4464730" cy="4779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23528" y="254177"/>
            <a:ext cx="83185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723900" indent="-723900" fontAlgn="auto">
              <a:spcAft>
                <a:spcPts val="0"/>
              </a:spcAft>
              <a:defRPr/>
            </a:pPr>
            <a:r>
              <a:rPr lang="en-AU" sz="3600" dirty="0">
                <a:solidFill>
                  <a:schemeClr val="tx1"/>
                </a:solidFill>
                <a:cs typeface="Tahoma" pitchFamily="34" charset="0"/>
              </a:rPr>
              <a:t>Symptoms on Banana</a:t>
            </a:r>
            <a:endParaRPr lang="en-US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7884368" y="188641"/>
            <a:ext cx="1171201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78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9750" y="908050"/>
            <a:ext cx="6985000" cy="47531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723900" indent="-723900"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23528" y="317703"/>
            <a:ext cx="741682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723900" indent="-723900" fontAlgn="auto">
              <a:spcAft>
                <a:spcPts val="0"/>
              </a:spcAft>
              <a:defRPr/>
            </a:pPr>
            <a:r>
              <a:rPr lang="en-AU" sz="3600" dirty="0">
                <a:solidFill>
                  <a:schemeClr val="tx1"/>
                </a:solidFill>
                <a:cs typeface="Tahoma" pitchFamily="34" charset="0"/>
              </a:rPr>
              <a:t>Symptoms on Betel nut</a:t>
            </a:r>
            <a:endParaRPr lang="en-US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527251" y="1270058"/>
            <a:ext cx="2967321" cy="4757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7884368" y="188641"/>
            <a:ext cx="1171201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22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45400" cy="64807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Current &amp; Way Forward</a:t>
            </a:r>
            <a:endParaRPr lang="en-A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1" cy="5616624"/>
          </a:xfrm>
        </p:spPr>
        <p:txBody>
          <a:bodyPr>
            <a:noAutofit/>
          </a:bodyPr>
          <a:lstStyle/>
          <a:p>
            <a:pPr marL="358775" indent="-358775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AU" sz="2000" b="1" dirty="0">
                <a:solidFill>
                  <a:srgbClr val="443C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Madang</a:t>
            </a:r>
            <a:endParaRPr lang="en-A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1" indent="-368300">
              <a:spcBef>
                <a:spcPts val="435"/>
              </a:spcBef>
              <a:buClr>
                <a:srgbClr val="7A3CCC"/>
              </a:buClr>
              <a:buFont typeface="Wingdings" panose="05000000000000000000" pitchFamily="2" charset="2"/>
              <a:buChar char="Ø"/>
            </a:pPr>
            <a:r>
              <a:rPr lang="en-A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Containment of BCS in Madang / </a:t>
            </a:r>
            <a:r>
              <a:rPr lang="en-AU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Tapo</a:t>
            </a:r>
            <a:r>
              <a:rPr lang="en-A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 point</a:t>
            </a:r>
            <a:endParaRPr lang="en-SG" sz="1800" b="1" spc="-8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1" indent="-368300">
              <a:spcBef>
                <a:spcPts val="435"/>
              </a:spcBef>
              <a:buClr>
                <a:srgbClr val="7A3CCC"/>
              </a:buClr>
              <a:buFont typeface="Wingdings" panose="05000000000000000000" pitchFamily="2" charset="2"/>
              <a:buChar char="Ø"/>
            </a:pPr>
            <a:r>
              <a:rPr lang="en-SG" sz="1800" b="1" spc="-8" dirty="0">
                <a:latin typeface="Arial" panose="020B0604020202020204" pitchFamily="34" charset="0"/>
                <a:cs typeface="Arial" panose="020B0604020202020204" pitchFamily="34" charset="0"/>
              </a:rPr>
              <a:t>BCS awareness </a:t>
            </a:r>
            <a:r>
              <a:rPr lang="en-SG" sz="1800" b="1" spc="-4" dirty="0">
                <a:latin typeface="Arial" panose="020B0604020202020204" pitchFamily="34" charset="0"/>
                <a:cs typeface="Arial" panose="020B0604020202020204" pitchFamily="34" charset="0"/>
              </a:rPr>
              <a:t>and surveillance continue</a:t>
            </a:r>
          </a:p>
          <a:p>
            <a:pPr marL="811213" lvl="1" indent="-368300">
              <a:spcBef>
                <a:spcPts val="435"/>
              </a:spcBef>
              <a:buClr>
                <a:srgbClr val="7A3CCC"/>
              </a:buClr>
              <a:buFont typeface="Wingdings" panose="05000000000000000000" pitchFamily="2" charset="2"/>
              <a:buChar char="Ø"/>
            </a:pPr>
            <a:r>
              <a:rPr lang="en-SG" sz="1800" b="1" spc="-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ACIAR Vector studies</a:t>
            </a:r>
            <a:r>
              <a:rPr lang="en-SG" sz="1800" b="1" spc="5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800" b="1" spc="-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until June 2019</a:t>
            </a:r>
            <a:endParaRPr lang="en-SG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1" indent="-368300">
              <a:spcBef>
                <a:spcPts val="435"/>
              </a:spcBef>
              <a:buClr>
                <a:srgbClr val="7A3CCC"/>
              </a:buClr>
              <a:buFont typeface="Wingdings" panose="05000000000000000000" pitchFamily="2" charset="2"/>
              <a:buChar char="Ø"/>
            </a:pP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 of accessions completed at ICG-SP</a:t>
            </a:r>
          </a:p>
          <a:p>
            <a:pPr marL="811213" lvl="1" indent="-368300">
              <a:spcBef>
                <a:spcPts val="435"/>
              </a:spcBef>
              <a:buClr>
                <a:srgbClr val="7A3CCC"/>
              </a:buClr>
              <a:buFont typeface="Wingdings" panose="05000000000000000000" pitchFamily="2" charset="2"/>
              <a:buChar char="Ø"/>
            </a:pPr>
            <a:r>
              <a:rPr lang="en-SG" sz="1800" b="1" spc="-1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Refurbishment </a:t>
            </a:r>
            <a:r>
              <a:rPr lang="en-SG" sz="1800" b="1" spc="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SG" sz="1800" b="1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pollen </a:t>
            </a:r>
            <a:r>
              <a:rPr lang="en-SG" sz="1800" b="1" spc="-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lab, </a:t>
            </a:r>
            <a:r>
              <a:rPr lang="en-SG" sz="1800" b="1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embryo </a:t>
            </a:r>
            <a:r>
              <a:rPr lang="en-SG" sz="1800" b="1" spc="-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</a:t>
            </a:r>
            <a:r>
              <a:rPr lang="en-SG" sz="1800" b="1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and laminar</a:t>
            </a:r>
            <a:r>
              <a:rPr lang="en-SG" sz="1800" b="1" spc="9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in 2019</a:t>
            </a:r>
          </a:p>
          <a:p>
            <a:pPr marL="811213" lvl="1" indent="-368300">
              <a:spcBef>
                <a:spcPts val="435"/>
              </a:spcBef>
              <a:buClr>
                <a:srgbClr val="7A3CCC"/>
              </a:buClr>
              <a:buFont typeface="Wingdings" panose="05000000000000000000" pitchFamily="2" charset="2"/>
              <a:buChar char="Ø"/>
            </a:pPr>
            <a:r>
              <a:rPr lang="en-SG" sz="1800" b="1" spc="-8" dirty="0"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  <a:r>
              <a:rPr lang="en-SG" sz="1800" b="1" spc="4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SG" sz="1800" b="1" spc="-8" dirty="0">
                <a:latin typeface="Arial" panose="020B0604020202020204" pitchFamily="34" charset="0"/>
                <a:cs typeface="Arial" panose="020B0604020202020204" pitchFamily="34" charset="0"/>
              </a:rPr>
              <a:t>pollination </a:t>
            </a:r>
            <a:r>
              <a:rPr lang="en-SG" sz="1800" b="1" spc="-4" dirty="0">
                <a:latin typeface="Arial" panose="020B0604020202020204" pitchFamily="34" charset="0"/>
                <a:cs typeface="Arial" panose="020B0604020202020204" pitchFamily="34" charset="0"/>
              </a:rPr>
              <a:t>bags and other </a:t>
            </a:r>
            <a:r>
              <a:rPr lang="en-SG" sz="1800" b="1" spc="-8" dirty="0"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lang="en-SG" sz="1800" b="1" spc="-4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SG" sz="1800" b="1" spc="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800" b="1" spc="-8" dirty="0">
                <a:latin typeface="Arial" panose="020B0604020202020204" pitchFamily="34" charset="0"/>
                <a:cs typeface="Arial" panose="020B0604020202020204" pitchFamily="34" charset="0"/>
              </a:rPr>
              <a:t>equipment in 2019</a:t>
            </a:r>
            <a:endParaRPr lang="en-SG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1" indent="-368300">
              <a:spcBef>
                <a:spcPts val="420"/>
              </a:spcBef>
              <a:buClr>
                <a:srgbClr val="7A3CCC"/>
              </a:buClr>
              <a:buFont typeface="Wingdings" panose="05000000000000000000" pitchFamily="2" charset="2"/>
              <a:buChar char="Ø"/>
            </a:pPr>
            <a:r>
              <a:rPr lang="en-SG" sz="1800" b="1" spc="-1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Refresher training </a:t>
            </a:r>
            <a:r>
              <a:rPr lang="en-SG" sz="1800" b="1" spc="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SG" sz="1800" b="1" spc="2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800" b="1" spc="-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pollinators in 2019</a:t>
            </a:r>
            <a:endParaRPr lang="en-AU" b="1" spc="-8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1" indent="-368300">
              <a:spcBef>
                <a:spcPts val="420"/>
              </a:spcBef>
              <a:buClr>
                <a:srgbClr val="7A3CCC"/>
              </a:buClr>
              <a:buFont typeface="Wingdings" panose="05000000000000000000" pitchFamily="2" charset="2"/>
              <a:buChar char="Ø"/>
            </a:pP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BCS Diagnostic Assay Kit Technology – UQ	</a:t>
            </a:r>
          </a:p>
          <a:p>
            <a:pPr marL="1071563" lvl="1" indent="-314325">
              <a:spcBef>
                <a:spcPts val="435"/>
              </a:spcBef>
              <a:buClr>
                <a:srgbClr val="7A3CCC"/>
              </a:buClr>
              <a:buFont typeface="Wingdings" pitchFamily="2" charset="2"/>
              <a:buChar char="ü"/>
            </a:pP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UQ team to train KIK officers on the use of the technology</a:t>
            </a:r>
          </a:p>
          <a:p>
            <a:pPr marL="1071563" lvl="1" indent="-314325">
              <a:spcBef>
                <a:spcPts val="435"/>
              </a:spcBef>
              <a:buClr>
                <a:srgbClr val="7A3CCC"/>
              </a:buClr>
              <a:buFont typeface="Wingdings" pitchFamily="2" charset="2"/>
              <a:buChar char="ü"/>
            </a:pP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KIK to commence BCS samples from accessions in current ICG-SP in Madang for assessing the </a:t>
            </a:r>
            <a:r>
              <a:rPr lang="en-A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presesnce</a:t>
            </a: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abscenc</a:t>
            </a: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 of BCS from the parent palms.</a:t>
            </a:r>
          </a:p>
          <a:p>
            <a:pPr marL="1071563" lvl="1" indent="-314325">
              <a:spcBef>
                <a:spcPts val="435"/>
              </a:spcBef>
              <a:buClr>
                <a:srgbClr val="7A3CCC"/>
              </a:buClr>
              <a:buFont typeface="Wingdings" pitchFamily="2" charset="2"/>
              <a:buChar char="ü"/>
            </a:pPr>
            <a:endParaRPr lang="en-A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lvl="1" indent="-314325">
              <a:spcBef>
                <a:spcPts val="435"/>
              </a:spcBef>
              <a:buClr>
                <a:srgbClr val="7A3CCC"/>
              </a:buClr>
              <a:buFont typeface="Wingdings" pitchFamily="2" charset="2"/>
              <a:buChar char="ü"/>
            </a:pPr>
            <a:endParaRPr lang="en-A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lvl="1" indent="-314325">
              <a:spcBef>
                <a:spcPts val="435"/>
              </a:spcBef>
              <a:buClr>
                <a:srgbClr val="7A3CCC"/>
              </a:buClr>
              <a:buFont typeface="Wingdings" pitchFamily="2" charset="2"/>
              <a:buChar char="ü"/>
            </a:pPr>
            <a:endParaRPr lang="en-A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0">
              <a:spcBef>
                <a:spcPts val="435"/>
              </a:spcBef>
              <a:buClr>
                <a:srgbClr val="7A3CCC"/>
              </a:buClr>
              <a:buNone/>
            </a:pPr>
            <a:endParaRPr lang="en-A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0">
              <a:spcBef>
                <a:spcPts val="435"/>
              </a:spcBef>
              <a:buClr>
                <a:srgbClr val="7A3CCC"/>
              </a:buClr>
              <a:buNone/>
            </a:pPr>
            <a:endParaRPr lang="en-A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0">
              <a:buClr>
                <a:srgbClr val="7030A0"/>
              </a:buClr>
              <a:buNone/>
            </a:pPr>
            <a:endParaRPr lang="en-AU" sz="800" b="1" dirty="0">
              <a:solidFill>
                <a:srgbClr val="443C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1" indent="-368300">
              <a:spcBef>
                <a:spcPts val="435"/>
              </a:spcBef>
              <a:buClr>
                <a:srgbClr val="7A3CCC"/>
              </a:buClr>
              <a:buSzPct val="80000"/>
              <a:buFont typeface="Wingdings" panose="05000000000000000000" pitchFamily="2" charset="2"/>
              <a:buChar char="Ø"/>
            </a:pPr>
            <a:endParaRPr lang="en-SG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1" indent="-368300">
              <a:spcBef>
                <a:spcPts val="435"/>
              </a:spcBef>
              <a:buClr>
                <a:srgbClr val="7A3CCC"/>
              </a:buClr>
              <a:buSzPct val="80000"/>
              <a:buFont typeface="Wingdings" panose="05000000000000000000" pitchFamily="2" charset="2"/>
              <a:buChar char="Ø"/>
            </a:pPr>
            <a:endParaRPr lang="en-SG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spcBef>
                <a:spcPts val="38"/>
              </a:spcBef>
              <a:buClr>
                <a:srgbClr val="9CBEBD"/>
              </a:buClr>
              <a:buNone/>
            </a:pPr>
            <a:endParaRPr lang="en-SG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indent="-84138">
              <a:buClr>
                <a:srgbClr val="FF0000"/>
              </a:buClr>
              <a:buNone/>
            </a:pPr>
            <a:endParaRPr lang="en-A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354" indent="-272654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A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6376" y="1"/>
            <a:ext cx="1099193" cy="90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85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84" y="302072"/>
            <a:ext cx="7645400" cy="64807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ACKNOWLEDGEMENTS</a:t>
            </a:r>
            <a:endParaRPr lang="en-A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799"/>
            <a:ext cx="8352928" cy="4248473"/>
          </a:xfrm>
        </p:spPr>
        <p:txBody>
          <a:bodyPr>
            <a:noAutofit/>
          </a:bodyPr>
          <a:lstStyle/>
          <a:p>
            <a:pPr marL="401638" marR="3810" indent="-390525">
              <a:lnSpc>
                <a:spcPct val="120200"/>
              </a:lnSpc>
              <a:spcBef>
                <a:spcPts val="11"/>
              </a:spcBef>
              <a:buClr>
                <a:srgbClr val="7A3CCC"/>
              </a:buClr>
              <a:buSzPct val="120000"/>
              <a:buFont typeface="Wingdings" pitchFamily="2" charset="2"/>
              <a:buChar char="v"/>
            </a:pPr>
            <a:r>
              <a:rPr lang="en-SG" sz="2000" b="1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PNG – substantial financial support since 2016 for BCS &amp; ICG-SP Relocation program [</a:t>
            </a:r>
            <a:r>
              <a:rPr lang="en-SG" sz="1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funds to date K 10.5 m (USD 2.73 m)</a:t>
            </a:r>
            <a:r>
              <a:rPr lang="en-SG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AU" sz="1800" b="1" spc="-8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Clr>
                <a:srgbClr val="7A3CCC"/>
              </a:buClr>
              <a:buFont typeface="Wingdings" pitchFamily="2" charset="2"/>
              <a:buChar char="v"/>
            </a:pPr>
            <a:r>
              <a:rPr lang="en-AU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CGIAR / CROP TRUST / BIODIVERSITY / COGENT – initial financial support</a:t>
            </a:r>
          </a:p>
          <a:p>
            <a:pPr marL="358775" indent="-358775">
              <a:buClr>
                <a:srgbClr val="7A3CCC"/>
              </a:buClr>
              <a:buFont typeface="Wingdings" pitchFamily="2" charset="2"/>
              <a:buChar char="v"/>
            </a:pPr>
            <a:r>
              <a:rPr lang="en-A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ACIAR – BCS Vector Study</a:t>
            </a:r>
          </a:p>
          <a:p>
            <a:pPr marL="358775" indent="-358775">
              <a:buClr>
                <a:srgbClr val="7A3CCC"/>
              </a:buClr>
              <a:buFont typeface="Wingdings" pitchFamily="2" charset="2"/>
              <a:buChar char="v"/>
            </a:pPr>
            <a:r>
              <a:rPr lang="en-AU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CIRAD – Technical Assistance in prospecting techniques</a:t>
            </a:r>
          </a:p>
          <a:p>
            <a:pPr marL="358775" indent="-358775">
              <a:buClr>
                <a:srgbClr val="7A3CCC"/>
              </a:buClr>
              <a:buFont typeface="Wingdings" pitchFamily="2" charset="2"/>
              <a:buChar char="v"/>
            </a:pPr>
            <a:r>
              <a:rPr lang="en-A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APCC – Regional networking</a:t>
            </a:r>
          </a:p>
          <a:p>
            <a:pPr marL="0" indent="0">
              <a:buClr>
                <a:srgbClr val="7A3CCC"/>
              </a:buClr>
              <a:buNone/>
            </a:pPr>
            <a:endParaRPr lang="en-A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Clr>
                <a:srgbClr val="7A3CCC"/>
              </a:buClr>
              <a:buFont typeface="Wingdings" pitchFamily="2" charset="2"/>
              <a:buChar char="v"/>
            </a:pPr>
            <a:endParaRPr lang="en-A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indent="0">
              <a:buClr>
                <a:srgbClr val="7A3CCC"/>
              </a:buClr>
              <a:buSzPct val="80000"/>
              <a:buNone/>
            </a:pPr>
            <a:endParaRPr lang="en-SG" sz="1800" b="1" spc="8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2" indent="0">
              <a:buClr>
                <a:srgbClr val="7030A0"/>
              </a:buClr>
              <a:buSzPct val="80000"/>
              <a:buNone/>
            </a:pPr>
            <a:endParaRPr lang="en-A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354" indent="-272654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A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8384" y="1"/>
            <a:ext cx="1027185" cy="90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41277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rgbClr val="0033CC"/>
                </a:solidFill>
                <a:latin typeface="Segoe Script" panose="020B0804020000000003" pitchFamily="34" charset="0"/>
              </a:rPr>
              <a:t>Thank you </a:t>
            </a:r>
          </a:p>
        </p:txBody>
      </p:sp>
      <p:pic>
        <p:nvPicPr>
          <p:cNvPr id="6" name="Picture 5" descr="C:\Users\Owner\Pictures\Coconut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172" y="3843843"/>
            <a:ext cx="2249805" cy="140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168709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40324"/>
            <a:ext cx="7272808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 algn="ctr"/>
            <a:r>
              <a:rPr lang="en-AU" sz="3600" dirty="0"/>
              <a:t>Location of Papua New Guinea</a:t>
            </a:r>
            <a:endParaRPr sz="24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6998" y="1268760"/>
            <a:ext cx="7716864" cy="511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68344" y="16817"/>
            <a:ext cx="1475656" cy="103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87624" y="2564904"/>
            <a:ext cx="3744416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50" dirty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164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6926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Provinces of PNG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rovinces of PN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717849"/>
            <a:ext cx="8460432" cy="5904656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xmlns="" id="{235C0ABC-62E0-9241-AA29-8E9943513530}"/>
              </a:ext>
            </a:extLst>
          </p:cNvPr>
          <p:cNvSpPr/>
          <p:nvPr/>
        </p:nvSpPr>
        <p:spPr>
          <a:xfrm>
            <a:off x="8158163" y="1"/>
            <a:ext cx="897406" cy="88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33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KOKONAS INDASTRI\Documents\BRIEFCASE Agriculture Commodity Industries\COCONUT INDUSTRY\KIK\INDUSTRY AFFAIRS DIVISION\COCONUT PESTS &amp; DISEASES\Bogia Coconut Syndrome\BCS DELIMITING SURVEY FEB 2009\BCS Maps.Photos report\Picture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412875"/>
            <a:ext cx="8713788" cy="5327922"/>
          </a:xfr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92013" y="409069"/>
            <a:ext cx="7381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n-lt"/>
                <a:ea typeface="+mj-ea"/>
                <a:cs typeface="Arial" charset="0"/>
              </a:rPr>
              <a:t>BCS in Madang &amp; Oil Palm Estates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563938" y="2492375"/>
            <a:ext cx="46037" cy="460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266951" y="2403443"/>
            <a:ext cx="503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55875" y="2118532"/>
            <a:ext cx="1871662" cy="5032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851634" y="2729696"/>
            <a:ext cx="576263" cy="431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743684" y="3449864"/>
            <a:ext cx="3603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78832" y="2672852"/>
            <a:ext cx="215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098651" y="2853034"/>
            <a:ext cx="3603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9908" y="3007769"/>
            <a:ext cx="288925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79353" y="3191592"/>
            <a:ext cx="576064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55875" y="3701120"/>
            <a:ext cx="792163" cy="1444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348038" y="3629731"/>
            <a:ext cx="287337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375" y="3617031"/>
            <a:ext cx="288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Callout 56"/>
          <p:cNvSpPr/>
          <p:nvPr/>
        </p:nvSpPr>
        <p:spPr>
          <a:xfrm>
            <a:off x="4082951" y="4256595"/>
            <a:ext cx="2088232" cy="611634"/>
          </a:xfrm>
          <a:prstGeom prst="wedgeEllipseCallout">
            <a:avLst>
              <a:gd name="adj1" fmla="val -29342"/>
              <a:gd name="adj2" fmla="val 148963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b="1" dirty="0">
                <a:solidFill>
                  <a:srgbClr val="003300"/>
                </a:solidFill>
              </a:rPr>
              <a:t>Oil Palm</a:t>
            </a:r>
          </a:p>
          <a:p>
            <a:pPr algn="ctr">
              <a:defRPr/>
            </a:pPr>
            <a:r>
              <a:rPr lang="en-AU" b="1" dirty="0" err="1">
                <a:solidFill>
                  <a:srgbClr val="003300"/>
                </a:solidFill>
              </a:rPr>
              <a:t>Higaturu</a:t>
            </a:r>
            <a:r>
              <a:rPr lang="en-AU" b="1" dirty="0">
                <a:solidFill>
                  <a:srgbClr val="003300"/>
                </a:solidFill>
              </a:rPr>
              <a:t>, Oro</a:t>
            </a:r>
          </a:p>
        </p:txBody>
      </p:sp>
      <p:sp>
        <p:nvSpPr>
          <p:cNvPr id="58" name="Oval Callout 57"/>
          <p:cNvSpPr/>
          <p:nvPr/>
        </p:nvSpPr>
        <p:spPr>
          <a:xfrm>
            <a:off x="6914798" y="2349425"/>
            <a:ext cx="1944563" cy="755650"/>
          </a:xfrm>
          <a:prstGeom prst="wedgeEllipseCallout">
            <a:avLst>
              <a:gd name="adj1" fmla="val -118090"/>
              <a:gd name="adj2" fmla="val 116969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b="1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en-AU" b="1" dirty="0">
                <a:solidFill>
                  <a:srgbClr val="003300"/>
                </a:solidFill>
              </a:rPr>
              <a:t>Oil Palm</a:t>
            </a:r>
          </a:p>
          <a:p>
            <a:pPr algn="ctr">
              <a:defRPr/>
            </a:pPr>
            <a:r>
              <a:rPr lang="en-AU" b="1" dirty="0" err="1">
                <a:solidFill>
                  <a:srgbClr val="003300"/>
                </a:solidFill>
              </a:rPr>
              <a:t>Kimbe</a:t>
            </a:r>
            <a:r>
              <a:rPr lang="en-AU" b="1" dirty="0">
                <a:solidFill>
                  <a:srgbClr val="003300"/>
                </a:solidFill>
              </a:rPr>
              <a:t>, WNB</a:t>
            </a:r>
          </a:p>
          <a:p>
            <a:pPr algn="ctr">
              <a:defRPr/>
            </a:pPr>
            <a:endParaRPr lang="en-AU" dirty="0"/>
          </a:p>
        </p:txBody>
      </p:sp>
      <p:sp>
        <p:nvSpPr>
          <p:cNvPr id="59" name="Oval Callout 58"/>
          <p:cNvSpPr/>
          <p:nvPr/>
        </p:nvSpPr>
        <p:spPr>
          <a:xfrm>
            <a:off x="1585118" y="5526658"/>
            <a:ext cx="2232025" cy="757238"/>
          </a:xfrm>
          <a:prstGeom prst="wedgeEllipseCallout">
            <a:avLst>
              <a:gd name="adj1" fmla="val 128708"/>
              <a:gd name="adj2" fmla="val 72026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b="1" dirty="0">
                <a:solidFill>
                  <a:srgbClr val="003300"/>
                </a:solidFill>
              </a:rPr>
              <a:t>Oil Palm,</a:t>
            </a:r>
          </a:p>
          <a:p>
            <a:pPr algn="ctr">
              <a:defRPr/>
            </a:pPr>
            <a:r>
              <a:rPr lang="en-AU" b="1" dirty="0">
                <a:solidFill>
                  <a:srgbClr val="003300"/>
                </a:solidFill>
              </a:rPr>
              <a:t>Milne Bay</a:t>
            </a:r>
          </a:p>
        </p:txBody>
      </p:sp>
      <p:sp>
        <p:nvSpPr>
          <p:cNvPr id="60" name="Rectangular Callout 59"/>
          <p:cNvSpPr/>
          <p:nvPr/>
        </p:nvSpPr>
        <p:spPr>
          <a:xfrm>
            <a:off x="2987675" y="1412875"/>
            <a:ext cx="2447925" cy="936625"/>
          </a:xfrm>
          <a:prstGeom prst="wedgeRectCallout">
            <a:avLst>
              <a:gd name="adj1" fmla="val -65954"/>
              <a:gd name="adj2" fmla="val 124971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en-US" b="1" dirty="0" err="1">
                <a:solidFill>
                  <a:srgbClr val="0000CC"/>
                </a:solidFill>
              </a:rPr>
              <a:t>BOGIA</a:t>
            </a:r>
            <a:r>
              <a:rPr lang="en-US" b="1" dirty="0">
                <a:solidFill>
                  <a:srgbClr val="0000CC"/>
                </a:solidFill>
              </a:rPr>
              <a:t>, </a:t>
            </a:r>
            <a:r>
              <a:rPr lang="en-US" b="1" dirty="0" err="1">
                <a:solidFill>
                  <a:srgbClr val="0000CC"/>
                </a:solidFill>
              </a:rPr>
              <a:t>SUMKAR</a:t>
            </a:r>
            <a:r>
              <a:rPr lang="en-US" b="1" dirty="0">
                <a:solidFill>
                  <a:srgbClr val="0000CC"/>
                </a:solidFill>
              </a:rPr>
              <a:t> &amp;  </a:t>
            </a:r>
            <a:r>
              <a:rPr lang="en-US" b="1" dirty="0" err="1">
                <a:solidFill>
                  <a:srgbClr val="0000CC"/>
                </a:solidFill>
              </a:rPr>
              <a:t>MADANG</a:t>
            </a:r>
            <a:r>
              <a:rPr lang="en-US" b="1" dirty="0">
                <a:solidFill>
                  <a:srgbClr val="0000CC"/>
                </a:solidFill>
              </a:rPr>
              <a:t> DISTRICTS IN </a:t>
            </a:r>
            <a:r>
              <a:rPr lang="en-US" b="1" dirty="0" err="1">
                <a:solidFill>
                  <a:srgbClr val="0000CC"/>
                </a:solidFill>
              </a:rPr>
              <a:t>MADANG</a:t>
            </a:r>
            <a:r>
              <a:rPr lang="en-US" b="1" dirty="0">
                <a:solidFill>
                  <a:srgbClr val="0000CC"/>
                </a:solidFill>
              </a:rPr>
              <a:t> PROVINCE</a:t>
            </a:r>
            <a:endParaRPr lang="en-US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61" name="Oval Callout 60"/>
          <p:cNvSpPr/>
          <p:nvPr/>
        </p:nvSpPr>
        <p:spPr>
          <a:xfrm>
            <a:off x="6089573" y="1497431"/>
            <a:ext cx="2303463" cy="612775"/>
          </a:xfrm>
          <a:prstGeom prst="wedgeEllipseCallout">
            <a:avLst>
              <a:gd name="adj1" fmla="val -33919"/>
              <a:gd name="adj2" fmla="val 69188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b="1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en-AU" b="1" dirty="0">
                <a:solidFill>
                  <a:srgbClr val="003300"/>
                </a:solidFill>
              </a:rPr>
              <a:t>Oil Palm</a:t>
            </a:r>
          </a:p>
          <a:p>
            <a:pPr algn="ctr">
              <a:defRPr/>
            </a:pPr>
            <a:r>
              <a:rPr lang="en-AU" b="1" dirty="0" err="1">
                <a:solidFill>
                  <a:srgbClr val="003300"/>
                </a:solidFill>
              </a:rPr>
              <a:t>Poliamba</a:t>
            </a:r>
            <a:r>
              <a:rPr lang="en-AU" b="1" dirty="0">
                <a:solidFill>
                  <a:srgbClr val="003300"/>
                </a:solidFill>
              </a:rPr>
              <a:t>, NI</a:t>
            </a:r>
          </a:p>
          <a:p>
            <a:pPr algn="ctr">
              <a:defRPr/>
            </a:pPr>
            <a:endParaRPr lang="en-AU" dirty="0"/>
          </a:p>
        </p:txBody>
      </p:sp>
      <p:sp>
        <p:nvSpPr>
          <p:cNvPr id="26" name="object 4"/>
          <p:cNvSpPr/>
          <p:nvPr/>
        </p:nvSpPr>
        <p:spPr>
          <a:xfrm>
            <a:off x="7668344" y="1"/>
            <a:ext cx="1387225" cy="1124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xmlns="" id="{73D644B3-5384-2446-BBE0-6A7513146D7A}"/>
              </a:ext>
            </a:extLst>
          </p:cNvPr>
          <p:cNvSpPr/>
          <p:nvPr/>
        </p:nvSpPr>
        <p:spPr>
          <a:xfrm>
            <a:off x="3778225" y="2507604"/>
            <a:ext cx="2088232" cy="819822"/>
          </a:xfrm>
          <a:prstGeom prst="wedgeEllipseCallout">
            <a:avLst>
              <a:gd name="adj1" fmla="val -79288"/>
              <a:gd name="adj2" fmla="val 94975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b="1" dirty="0">
                <a:solidFill>
                  <a:srgbClr val="003300"/>
                </a:solidFill>
              </a:rPr>
              <a:t>Oil Palm</a:t>
            </a:r>
          </a:p>
          <a:p>
            <a:pPr algn="ctr">
              <a:defRPr/>
            </a:pPr>
            <a:r>
              <a:rPr lang="en-AU" b="1" dirty="0" err="1">
                <a:solidFill>
                  <a:srgbClr val="003300"/>
                </a:solidFill>
              </a:rPr>
              <a:t>Ramu</a:t>
            </a:r>
            <a:r>
              <a:rPr lang="en-AU" b="1" dirty="0">
                <a:solidFill>
                  <a:srgbClr val="003300"/>
                </a:solidFill>
              </a:rPr>
              <a:t>, Madang</a:t>
            </a:r>
          </a:p>
        </p:txBody>
      </p:sp>
    </p:spTree>
    <p:extLst>
      <p:ext uri="{BB962C8B-B14F-4D97-AF65-F5344CB8AC3E}">
        <p14:creationId xmlns:p14="http://schemas.microsoft.com/office/powerpoint/2010/main" val="427261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64319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dirty="0"/>
              <a:t>BCS</a:t>
            </a:r>
            <a:r>
              <a:rPr lang="en-AU" sz="3600" dirty="0"/>
              <a:t> – Phytoplasma &amp; Aetiology</a:t>
            </a:r>
            <a:endParaRPr lang="en-US" sz="2700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7848872" cy="5760640"/>
          </a:xfrm>
        </p:spPr>
        <p:txBody>
          <a:bodyPr>
            <a:normAutofit lnSpcReduction="10000"/>
          </a:bodyPr>
          <a:lstStyle/>
          <a:p>
            <a:pPr marL="358775" indent="-358775">
              <a:buClr>
                <a:srgbClr val="7A3CCC"/>
              </a:buClr>
              <a:buSzPct val="120000"/>
              <a:buFont typeface="Wingdings" panose="05000000000000000000" pitchFamily="2" charset="2"/>
              <a:buChar char="§"/>
            </a:pPr>
            <a:r>
              <a:rPr lang="en-SG" sz="3000" i="1" spc="-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</a:t>
            </a:r>
            <a:r>
              <a:rPr lang="en-SG" sz="3000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organism: </a:t>
            </a:r>
          </a:p>
          <a:p>
            <a:pPr marL="755650" indent="-400050">
              <a:buClr>
                <a:srgbClr val="7A3CCC"/>
              </a:buClr>
              <a:buSzPct val="120000"/>
              <a:buFont typeface="Wingdings" pitchFamily="2" charset="2"/>
              <a:buChar char="ü"/>
            </a:pPr>
            <a:r>
              <a:rPr lang="en-SG" sz="2600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G" sz="2600" spc="2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dentified </a:t>
            </a:r>
            <a:r>
              <a:rPr lang="en-SG" sz="2600" spc="3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SG" sz="2600" i="1" spc="1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Candidatus </a:t>
            </a:r>
            <a:r>
              <a:rPr lang="en-SG" sz="2600" spc="3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phytoplasma. </a:t>
            </a:r>
          </a:p>
          <a:p>
            <a:pPr marL="755650" indent="-400050">
              <a:buClr>
                <a:srgbClr val="7A3CCC"/>
              </a:buClr>
              <a:buSzPct val="120000"/>
              <a:buFont typeface="Wingdings" pitchFamily="2" charset="2"/>
              <a:buChar char="ü"/>
            </a:pPr>
            <a:r>
              <a:rPr lang="en-SG" sz="2600" spc="3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SG" sz="2600" spc="4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trongly linked </a:t>
            </a:r>
            <a:r>
              <a:rPr lang="en-SG" sz="2600" spc="3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lang="en-SG" sz="2600" spc="4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SG" sz="2600" spc="5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SG" sz="2600" spc="434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spc="2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 </a:t>
            </a:r>
            <a:r>
              <a:rPr lang="en-SG" sz="2600" spc="4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</a:t>
            </a:r>
            <a:r>
              <a:rPr lang="en-SG" sz="2600" spc="3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SG" sz="2600" spc="38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spc="4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banana wilt associated phytoplasma  (BWAP)</a:t>
            </a:r>
            <a:r>
              <a:rPr lang="en-SG" sz="2600" spc="2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en-SG" sz="2600" spc="6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en-SG" sz="2600" spc="-1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spc="5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SG" sz="2600" spc="4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spc="3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bananas</a:t>
            </a:r>
            <a:r>
              <a:rPr lang="en-SG" sz="2600" spc="-8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spc="6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SG" sz="2600" spc="-1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spc="6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SG" sz="2600" spc="-1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spc="5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Madang,</a:t>
            </a:r>
            <a:r>
              <a:rPr lang="en-SG" sz="2600" spc="-2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spc="4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Province.</a:t>
            </a:r>
            <a:endParaRPr lang="en-SG" sz="26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A3CCC"/>
              </a:buClr>
              <a:buSzPct val="120000"/>
              <a:buFont typeface="Wingdings" panose="05000000000000000000" pitchFamily="2" charset="2"/>
              <a:buChar char="§"/>
            </a:pPr>
            <a:endParaRPr lang="en-SG" sz="900" i="1" spc="-5" dirty="0">
              <a:solidFill>
                <a:srgbClr val="5D5D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A3CCC"/>
              </a:buClr>
              <a:buSzPct val="120000"/>
              <a:buFont typeface="Wingdings" panose="05000000000000000000" pitchFamily="2" charset="2"/>
              <a:buChar char="§"/>
            </a:pPr>
            <a:r>
              <a:rPr lang="en-SG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Aetiology of BCS:</a:t>
            </a:r>
          </a:p>
          <a:p>
            <a:pPr marL="715963" indent="-347663">
              <a:buClr>
                <a:srgbClr val="7A3CCC"/>
              </a:buClr>
              <a:buSzPct val="120000"/>
              <a:buFont typeface="Wingdings" pitchFamily="2" charset="2"/>
              <a:buChar char="ü"/>
            </a:pPr>
            <a:r>
              <a:rPr lang="en-US" sz="2400" dirty="0">
                <a:solidFill>
                  <a:srgbClr val="C00000"/>
                </a:solidFill>
              </a:rPr>
              <a:t>4 groups: Caribbean, Ghana-Mozambique, Tanzania &amp; PNG </a:t>
            </a:r>
          </a:p>
          <a:p>
            <a:pPr marL="711200" indent="-355600">
              <a:buClr>
                <a:srgbClr val="7A3CCC"/>
              </a:buClr>
              <a:buSzPct val="120000"/>
              <a:buFont typeface="Wingdings" pitchFamily="2" charset="2"/>
              <a:buChar char="ü"/>
            </a:pPr>
            <a:r>
              <a:rPr lang="en-US" sz="2400" dirty="0">
                <a:solidFill>
                  <a:srgbClr val="C00000"/>
                </a:solidFill>
              </a:rPr>
              <a:t>4 Subgroups : Dom Rep., Mexico and Cuba, Mozambique &amp; Ghana </a:t>
            </a:r>
          </a:p>
          <a:p>
            <a:pPr marL="711200" indent="-355600">
              <a:buClr>
                <a:srgbClr val="7A3CCC"/>
              </a:buClr>
              <a:buSzPct val="120000"/>
              <a:buFont typeface="Wingdings" pitchFamily="2" charset="2"/>
              <a:buChar char="ü"/>
            </a:pPr>
            <a:r>
              <a:rPr lang="en-US" sz="2400" dirty="0">
                <a:solidFill>
                  <a:srgbClr val="C00000"/>
                </a:solidFill>
              </a:rPr>
              <a:t>PNG (BCS) is a new group.</a:t>
            </a:r>
          </a:p>
          <a:p>
            <a:pPr marL="355600" indent="0">
              <a:buClr>
                <a:srgbClr val="7A3CCC"/>
              </a:buClr>
              <a:buSzPct val="120000"/>
              <a:buNone/>
            </a:pPr>
            <a:r>
              <a:rPr lang="en-SG" sz="2400" spc="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Dollet</a:t>
            </a:r>
            <a:r>
              <a:rPr lang="en-US" sz="2400" dirty="0">
                <a:solidFill>
                  <a:srgbClr val="C00000"/>
                </a:solidFill>
              </a:rPr>
              <a:t> M. et al  PowerPoint Presentation at 18</a:t>
            </a:r>
            <a:r>
              <a:rPr lang="en-US" sz="2400" baseline="30000" dirty="0">
                <a:solidFill>
                  <a:srgbClr val="C00000"/>
                </a:solidFill>
              </a:rPr>
              <a:t>th</a:t>
            </a:r>
            <a:r>
              <a:rPr lang="en-US" sz="2400" dirty="0">
                <a:solidFill>
                  <a:srgbClr val="C00000"/>
                </a:solidFill>
              </a:rPr>
              <a:t> COGENT SC Meeting 2017, </a:t>
            </a:r>
            <a:r>
              <a:rPr lang="en-US" sz="2400" dirty="0" err="1">
                <a:solidFill>
                  <a:srgbClr val="C00000"/>
                </a:solidFill>
              </a:rPr>
              <a:t>Nadi</a:t>
            </a:r>
            <a:r>
              <a:rPr lang="en-US" sz="2400" dirty="0">
                <a:solidFill>
                  <a:srgbClr val="C00000"/>
                </a:solidFill>
              </a:rPr>
              <a:t>, Fiji)</a:t>
            </a:r>
            <a:endParaRPr lang="en-SG" sz="2400" spc="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A3CCC"/>
              </a:buClr>
              <a:buSzPct val="120000"/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2"/>
            <a:endParaRPr lang="en-AU" dirty="0"/>
          </a:p>
        </p:txBody>
      </p:sp>
      <p:pic>
        <p:nvPicPr>
          <p:cNvPr id="4" name="Picture 3" descr="Coconut Producing Countrie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0"/>
            <a:ext cx="1152128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5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64319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dirty="0"/>
              <a:t>BCS</a:t>
            </a:r>
            <a:r>
              <a:rPr lang="en-AU" sz="3600" dirty="0"/>
              <a:t> – Vector &amp; Risks</a:t>
            </a:r>
            <a:endParaRPr lang="en-US" sz="2700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7848872" cy="5760640"/>
          </a:xfrm>
        </p:spPr>
        <p:txBody>
          <a:bodyPr>
            <a:normAutofit fontScale="85000" lnSpcReduction="20000"/>
          </a:bodyPr>
          <a:lstStyle/>
          <a:p>
            <a:pPr marL="715963" indent="-357188">
              <a:buClr>
                <a:srgbClr val="7A3CCC"/>
              </a:buClr>
              <a:buSzPct val="120000"/>
              <a:buFont typeface="Wingdings" panose="05000000000000000000" pitchFamily="2" charset="2"/>
              <a:buChar char="Ø"/>
            </a:pPr>
            <a:endParaRPr lang="en-SG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150" indent="-311150">
              <a:buClr>
                <a:srgbClr val="7A3CCC"/>
              </a:buClr>
              <a:buSzPct val="120000"/>
              <a:buFont typeface="Wingdings" panose="05000000000000000000" pitchFamily="2" charset="2"/>
              <a:buChar char="§"/>
            </a:pPr>
            <a:r>
              <a:rPr lang="en-SG" i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Vector: </a:t>
            </a:r>
          </a:p>
          <a:p>
            <a:pPr marL="898525" indent="-360363">
              <a:buClr>
                <a:srgbClr val="7A3CCC"/>
              </a:buClr>
              <a:buSzPct val="120000"/>
              <a:buFont typeface="Wingdings" pitchFamily="2" charset="2"/>
              <a:buChar char="ü"/>
            </a:pPr>
            <a:r>
              <a:rPr lang="en-SG" spc="8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SG" spc="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SG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SG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en-SG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SG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 </a:t>
            </a:r>
            <a:r>
              <a:rPr lang="en-SG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SG" spc="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tudie</a:t>
            </a:r>
            <a:r>
              <a:rPr lang="en-SG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SG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SG" spc="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en-SG" spc="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SG" spc="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insects  </a:t>
            </a:r>
            <a:r>
              <a:rPr lang="en-SG" spc="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</a:t>
            </a:r>
            <a:r>
              <a:rPr lang="en-SG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SG" spc="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Madang </a:t>
            </a:r>
            <a:r>
              <a:rPr lang="en-SG" spc="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(Furan/Omuru) </a:t>
            </a:r>
            <a:r>
              <a:rPr lang="en-SG" spc="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</a:t>
            </a:r>
            <a:r>
              <a:rPr lang="en-SG" spc="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en-SG" spc="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</a:t>
            </a:r>
            <a:r>
              <a:rPr lang="en-SG" spc="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suckers </a:t>
            </a:r>
            <a:r>
              <a:rPr lang="en-SG" spc="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SG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 </a:t>
            </a:r>
            <a:r>
              <a:rPr lang="en-SG" spc="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SG" spc="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the </a:t>
            </a:r>
            <a:r>
              <a:rPr lang="en-SG" spc="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BCS </a:t>
            </a:r>
            <a:r>
              <a:rPr lang="en-SG" spc="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organism. </a:t>
            </a:r>
          </a:p>
          <a:p>
            <a:pPr marL="898525" indent="-360363">
              <a:buClr>
                <a:srgbClr val="7A3CCC"/>
              </a:buClr>
              <a:buSzPct val="120000"/>
              <a:buFont typeface="Wingdings" pitchFamily="2" charset="2"/>
              <a:buChar char="ü"/>
            </a:pPr>
            <a:r>
              <a:rPr lang="en-SG" i="1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Zophiuma</a:t>
            </a:r>
            <a:r>
              <a:rPr lang="en-SG" i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i="1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pupillata</a:t>
            </a:r>
            <a:r>
              <a:rPr lang="en-SG" i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appears to be the main transmitting vector. </a:t>
            </a:r>
          </a:p>
          <a:p>
            <a:pPr marL="358775" indent="-358775">
              <a:buClr>
                <a:srgbClr val="7A3CCC"/>
              </a:buClr>
              <a:buSzPct val="120000"/>
              <a:buFont typeface="Wingdings" panose="05000000000000000000" pitchFamily="2" charset="2"/>
              <a:buChar char="§"/>
            </a:pPr>
            <a:endParaRPr lang="en-SG" sz="1000" i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Clr>
                <a:srgbClr val="7A3CCC"/>
              </a:buClr>
              <a:buSzPct val="120000"/>
              <a:buFont typeface="Wingdings" panose="05000000000000000000" pitchFamily="2" charset="2"/>
              <a:buChar char="§"/>
            </a:pPr>
            <a:r>
              <a:rPr lang="en-SG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SG" i="1" spc="2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risks: </a:t>
            </a:r>
          </a:p>
          <a:p>
            <a:pPr marL="898525" indent="-360363">
              <a:buClr>
                <a:srgbClr val="7A3CCC"/>
              </a:buClr>
              <a:buSzPct val="120000"/>
              <a:buFont typeface="Wingdings" pitchFamily="2" charset="2"/>
              <a:buChar char="ü"/>
            </a:pPr>
            <a:r>
              <a:rPr lang="en-SG" spc="5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Coconuts, </a:t>
            </a:r>
            <a:r>
              <a:rPr lang="en-SG" spc="3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betel </a:t>
            </a:r>
            <a:r>
              <a:rPr lang="en-SG" spc="3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 </a:t>
            </a:r>
            <a:r>
              <a:rPr lang="en-SG" spc="4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banana </a:t>
            </a:r>
            <a:r>
              <a:rPr lang="en-SG" spc="6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crops </a:t>
            </a:r>
            <a:r>
              <a:rPr lang="en-SG" spc="6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SG" spc="5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SG" spc="5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 </a:t>
            </a:r>
            <a:r>
              <a:rPr lang="en-SG" spc="45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risk.</a:t>
            </a:r>
            <a:r>
              <a:rPr lang="en-SG" spc="-11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98525" indent="-360363">
              <a:buClr>
                <a:srgbClr val="7A3CCC"/>
              </a:buClr>
              <a:buSzPct val="120000"/>
              <a:buFont typeface="Wingdings" pitchFamily="2" charset="2"/>
              <a:buChar char="ü"/>
            </a:pPr>
            <a:r>
              <a:rPr lang="en-SG" spc="4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en-SG" spc="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pc="3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en-SG" spc="4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pc="3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</a:t>
            </a:r>
            <a:r>
              <a:rPr lang="en-SG" spc="-3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pc="3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SG" spc="13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pc="3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SG" spc="5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pc="3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n-SG" spc="-5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pc="6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crops</a:t>
            </a:r>
            <a:r>
              <a:rPr lang="en-SG" spc="-9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pc="6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SG" spc="-1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pc="4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SG" spc="-1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pc="4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SG" spc="55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pc="3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risk.</a:t>
            </a:r>
          </a:p>
          <a:p>
            <a:pPr marL="898525" indent="-360363">
              <a:buClr>
                <a:srgbClr val="7A3CCC"/>
              </a:buClr>
              <a:buSzPct val="120000"/>
              <a:buFont typeface="Wingdings" pitchFamily="2" charset="2"/>
              <a:buChar char="ü"/>
            </a:pPr>
            <a:r>
              <a:rPr lang="en-SG" spc="3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ICG-SP very vulnerable </a:t>
            </a:r>
          </a:p>
          <a:p>
            <a:pPr marL="898525" indent="-360363">
              <a:buClr>
                <a:srgbClr val="7A3CCC"/>
              </a:buClr>
              <a:buSzPct val="120000"/>
              <a:buFont typeface="Wingdings" pitchFamily="2" charset="2"/>
              <a:buChar char="ü"/>
            </a:pPr>
            <a:r>
              <a:rPr lang="en-SG" spc="3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BCS front is less than 5 km radius</a:t>
            </a:r>
            <a:endParaRPr lang="en-SG" i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A3CCC"/>
              </a:buClr>
              <a:buSzPct val="120000"/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2"/>
            <a:endParaRPr lang="en-AU" dirty="0"/>
          </a:p>
        </p:txBody>
      </p:sp>
      <p:pic>
        <p:nvPicPr>
          <p:cNvPr id="4" name="Picture 3" descr="Coconut Producing Countrie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0"/>
            <a:ext cx="1152128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20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4"/>
          <p:cNvSpPr>
            <a:spLocks noGrp="1" noChangeArrowheads="1"/>
          </p:cNvSpPr>
          <p:nvPr>
            <p:ph type="title"/>
          </p:nvPr>
        </p:nvSpPr>
        <p:spPr>
          <a:xfrm>
            <a:off x="276615" y="116632"/>
            <a:ext cx="7319721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600" dirty="0"/>
              <a:t>Vectors of </a:t>
            </a:r>
            <a:r>
              <a:rPr lang="en-AU" sz="3600" dirty="0" err="1"/>
              <a:t>Bogia</a:t>
            </a:r>
            <a:r>
              <a:rPr lang="en-AU" sz="3600" dirty="0"/>
              <a:t> Coconut Syndrome </a:t>
            </a:r>
            <a:r>
              <a:rPr lang="en-AU" sz="2700" dirty="0"/>
              <a:t>(cont’d)</a:t>
            </a:r>
            <a:endParaRPr lang="en-US" sz="2700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7848872" cy="5976664"/>
          </a:xfrm>
        </p:spPr>
        <p:txBody>
          <a:bodyPr>
            <a:normAutofit/>
          </a:bodyPr>
          <a:lstStyle/>
          <a:p>
            <a:pPr>
              <a:buClr>
                <a:srgbClr val="7A3CCC"/>
              </a:buClr>
              <a:buSzPct val="120000"/>
              <a:buFont typeface="Wingdings" panose="05000000000000000000" pitchFamily="2" charset="2"/>
              <a:buChar char="§"/>
            </a:pPr>
            <a:r>
              <a:rPr lang="en-SG" b="1" i="1" spc="-5" dirty="0">
                <a:latin typeface="Arial" panose="020B0604020202020204" pitchFamily="34" charset="0"/>
                <a:cs typeface="Arial" panose="020B0604020202020204" pitchFamily="34" charset="0"/>
              </a:rPr>
              <a:t>Vector: </a:t>
            </a:r>
          </a:p>
          <a:p>
            <a:pPr marL="715963" indent="-357188">
              <a:buClr>
                <a:srgbClr val="7A3CCC"/>
              </a:buClr>
              <a:buSzPct val="120000"/>
              <a:buFont typeface="Wingdings" panose="05000000000000000000" pitchFamily="2" charset="2"/>
              <a:buChar char="Ø"/>
            </a:pPr>
            <a:r>
              <a:rPr lang="en-SG" sz="2000" b="1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Zophiuma</a:t>
            </a:r>
            <a:r>
              <a:rPr lang="en-SG" sz="20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000" b="1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pupillata</a:t>
            </a:r>
            <a:r>
              <a:rPr lang="en-SG" sz="20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appears to be the many transmitting vector. </a:t>
            </a:r>
          </a:p>
          <a:p>
            <a:pPr marL="715963" indent="-357188">
              <a:buClr>
                <a:srgbClr val="7A3CCC"/>
              </a:buClr>
              <a:buSzPct val="120000"/>
              <a:buFont typeface="Wingdings" panose="05000000000000000000" pitchFamily="2" charset="2"/>
              <a:buChar char="Ø"/>
            </a:pPr>
            <a:endParaRPr lang="en-SG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AU" dirty="0"/>
          </a:p>
        </p:txBody>
      </p:sp>
      <p:pic>
        <p:nvPicPr>
          <p:cNvPr id="4" name="Picture 3" descr="Coconut Producing Countrie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152128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zlobulat.jpg (313885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8" y="2060848"/>
            <a:ext cx="7840547" cy="38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8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6349" y="4761658"/>
            <a:ext cx="743426" cy="438626"/>
          </a:xfrm>
          <a:custGeom>
            <a:avLst/>
            <a:gdLst/>
            <a:ahLst/>
            <a:cxnLst/>
            <a:rect l="l" t="t" r="r" b="b"/>
            <a:pathLst>
              <a:path w="991235" h="584835">
                <a:moveTo>
                  <a:pt x="0" y="0"/>
                </a:moveTo>
                <a:lnTo>
                  <a:pt x="990863" y="0"/>
                </a:lnTo>
                <a:lnTo>
                  <a:pt x="990863" y="584339"/>
                </a:lnTo>
                <a:lnTo>
                  <a:pt x="0" y="58433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6921" y="4762229"/>
            <a:ext cx="743426" cy="438626"/>
          </a:xfrm>
          <a:custGeom>
            <a:avLst/>
            <a:gdLst/>
            <a:ahLst/>
            <a:cxnLst/>
            <a:rect l="l" t="t" r="r" b="b"/>
            <a:pathLst>
              <a:path w="991235" h="584835">
                <a:moveTo>
                  <a:pt x="0" y="584339"/>
                </a:moveTo>
                <a:lnTo>
                  <a:pt x="990863" y="584339"/>
                </a:lnTo>
                <a:lnTo>
                  <a:pt x="990863" y="0"/>
                </a:lnTo>
                <a:lnTo>
                  <a:pt x="0" y="0"/>
                </a:lnTo>
                <a:lnTo>
                  <a:pt x="0" y="584339"/>
                </a:lnTo>
                <a:close/>
              </a:path>
            </a:pathLst>
          </a:custGeom>
          <a:ln w="289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536" y="1412776"/>
            <a:ext cx="8064896" cy="5184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12360" y="4437112"/>
            <a:ext cx="432435" cy="471488"/>
          </a:xfrm>
          <a:custGeom>
            <a:avLst/>
            <a:gdLst/>
            <a:ahLst/>
            <a:cxnLst/>
            <a:rect l="l" t="t" r="r" b="b"/>
            <a:pathLst>
              <a:path w="576579" h="628650">
                <a:moveTo>
                  <a:pt x="576238" y="471288"/>
                </a:moveTo>
                <a:lnTo>
                  <a:pt x="288119" y="471288"/>
                </a:lnTo>
                <a:lnTo>
                  <a:pt x="288119" y="628469"/>
                </a:lnTo>
                <a:lnTo>
                  <a:pt x="0" y="314234"/>
                </a:lnTo>
                <a:lnTo>
                  <a:pt x="288119" y="0"/>
                </a:lnTo>
                <a:lnTo>
                  <a:pt x="288119" y="157053"/>
                </a:lnTo>
                <a:lnTo>
                  <a:pt x="576238" y="157053"/>
                </a:lnTo>
                <a:lnTo>
                  <a:pt x="576238" y="471288"/>
                </a:lnTo>
                <a:close/>
              </a:path>
            </a:pathLst>
          </a:custGeom>
          <a:ln w="2589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4168" y="4581128"/>
            <a:ext cx="1457801" cy="269558"/>
          </a:xfrm>
          <a:custGeom>
            <a:avLst/>
            <a:gdLst/>
            <a:ahLst/>
            <a:cxnLst/>
            <a:rect l="l" t="t" r="r" b="b"/>
            <a:pathLst>
              <a:path w="1943734" h="359410">
                <a:moveTo>
                  <a:pt x="0" y="359121"/>
                </a:moveTo>
                <a:lnTo>
                  <a:pt x="1943646" y="359121"/>
                </a:lnTo>
                <a:lnTo>
                  <a:pt x="1943646" y="0"/>
                </a:lnTo>
                <a:lnTo>
                  <a:pt x="0" y="0"/>
                </a:lnTo>
                <a:lnTo>
                  <a:pt x="0" y="359121"/>
                </a:lnTo>
                <a:close/>
              </a:path>
            </a:pathLst>
          </a:custGeom>
          <a:ln w="3271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9517" y="3588419"/>
            <a:ext cx="587693" cy="276225"/>
          </a:xfrm>
          <a:custGeom>
            <a:avLst/>
            <a:gdLst/>
            <a:ahLst/>
            <a:cxnLst/>
            <a:rect l="l" t="t" r="r" b="b"/>
            <a:pathLst>
              <a:path w="783589" h="368300">
                <a:moveTo>
                  <a:pt x="0" y="0"/>
                </a:moveTo>
                <a:lnTo>
                  <a:pt x="783562" y="0"/>
                </a:lnTo>
                <a:lnTo>
                  <a:pt x="783562" y="368255"/>
                </a:lnTo>
                <a:lnTo>
                  <a:pt x="0" y="36825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0089" y="3588990"/>
            <a:ext cx="587693" cy="276225"/>
          </a:xfrm>
          <a:custGeom>
            <a:avLst/>
            <a:gdLst/>
            <a:ahLst/>
            <a:cxnLst/>
            <a:rect l="l" t="t" r="r" b="b"/>
            <a:pathLst>
              <a:path w="783589" h="368300">
                <a:moveTo>
                  <a:pt x="0" y="368255"/>
                </a:moveTo>
                <a:lnTo>
                  <a:pt x="783562" y="368255"/>
                </a:lnTo>
                <a:lnTo>
                  <a:pt x="783562" y="0"/>
                </a:lnTo>
                <a:lnTo>
                  <a:pt x="0" y="0"/>
                </a:lnTo>
                <a:lnTo>
                  <a:pt x="0" y="368255"/>
                </a:lnTo>
                <a:close/>
              </a:path>
            </a:pathLst>
          </a:custGeom>
          <a:ln w="2892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3615" y="3655185"/>
            <a:ext cx="356713" cy="232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3046" y="3654609"/>
            <a:ext cx="144626" cy="232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03046" y="3654609"/>
            <a:ext cx="356720" cy="232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0557" y="3684861"/>
            <a:ext cx="149209" cy="202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9262" y="3654609"/>
            <a:ext cx="232661" cy="233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38447" y="3684861"/>
            <a:ext cx="122901" cy="2025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0584" y="3654609"/>
            <a:ext cx="52006" cy="233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0584" y="3654609"/>
            <a:ext cx="51444" cy="1923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71508" y="4128246"/>
            <a:ext cx="734377" cy="363379"/>
          </a:xfrm>
          <a:custGeom>
            <a:avLst/>
            <a:gdLst/>
            <a:ahLst/>
            <a:cxnLst/>
            <a:rect l="l" t="t" r="r" b="b"/>
            <a:pathLst>
              <a:path w="979170" h="484504">
                <a:moveTo>
                  <a:pt x="242382" y="483896"/>
                </a:moveTo>
                <a:lnTo>
                  <a:pt x="0" y="241948"/>
                </a:lnTo>
                <a:lnTo>
                  <a:pt x="242382" y="0"/>
                </a:lnTo>
                <a:lnTo>
                  <a:pt x="242382" y="120974"/>
                </a:lnTo>
                <a:lnTo>
                  <a:pt x="978676" y="120974"/>
                </a:lnTo>
                <a:lnTo>
                  <a:pt x="857485" y="241948"/>
                </a:lnTo>
                <a:lnTo>
                  <a:pt x="978676" y="362922"/>
                </a:lnTo>
                <a:lnTo>
                  <a:pt x="242382" y="362922"/>
                </a:lnTo>
                <a:lnTo>
                  <a:pt x="242382" y="48389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72080" y="4128816"/>
            <a:ext cx="734377" cy="363379"/>
          </a:xfrm>
          <a:custGeom>
            <a:avLst/>
            <a:gdLst/>
            <a:ahLst/>
            <a:cxnLst/>
            <a:rect l="l" t="t" r="r" b="b"/>
            <a:pathLst>
              <a:path w="979170" h="484504">
                <a:moveTo>
                  <a:pt x="978676" y="362922"/>
                </a:moveTo>
                <a:lnTo>
                  <a:pt x="242382" y="362922"/>
                </a:lnTo>
                <a:lnTo>
                  <a:pt x="242382" y="483896"/>
                </a:lnTo>
                <a:lnTo>
                  <a:pt x="0" y="241948"/>
                </a:lnTo>
                <a:lnTo>
                  <a:pt x="242382" y="0"/>
                </a:lnTo>
                <a:lnTo>
                  <a:pt x="242382" y="120974"/>
                </a:lnTo>
                <a:lnTo>
                  <a:pt x="978676" y="120974"/>
                </a:lnTo>
                <a:lnTo>
                  <a:pt x="857485" y="241948"/>
                </a:lnTo>
                <a:lnTo>
                  <a:pt x="978676" y="362922"/>
                </a:lnTo>
                <a:close/>
              </a:path>
            </a:pathLst>
          </a:custGeom>
          <a:ln w="32728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27238" y="4176179"/>
            <a:ext cx="1405414" cy="276225"/>
          </a:xfrm>
          <a:custGeom>
            <a:avLst/>
            <a:gdLst/>
            <a:ahLst/>
            <a:cxnLst/>
            <a:rect l="l" t="t" r="r" b="b"/>
            <a:pathLst>
              <a:path w="1873884" h="368300">
                <a:moveTo>
                  <a:pt x="0" y="0"/>
                </a:moveTo>
                <a:lnTo>
                  <a:pt x="1873492" y="0"/>
                </a:lnTo>
                <a:lnTo>
                  <a:pt x="1873492" y="368254"/>
                </a:lnTo>
                <a:lnTo>
                  <a:pt x="0" y="368254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27810" y="4176751"/>
            <a:ext cx="1405414" cy="276225"/>
          </a:xfrm>
          <a:custGeom>
            <a:avLst/>
            <a:gdLst/>
            <a:ahLst/>
            <a:cxnLst/>
            <a:rect l="l" t="t" r="r" b="b"/>
            <a:pathLst>
              <a:path w="1873884" h="368300">
                <a:moveTo>
                  <a:pt x="0" y="368254"/>
                </a:moveTo>
                <a:lnTo>
                  <a:pt x="1873492" y="368254"/>
                </a:lnTo>
                <a:lnTo>
                  <a:pt x="1873492" y="0"/>
                </a:lnTo>
                <a:lnTo>
                  <a:pt x="0" y="0"/>
                </a:lnTo>
                <a:lnTo>
                  <a:pt x="0" y="368254"/>
                </a:lnTo>
                <a:close/>
              </a:path>
            </a:pathLst>
          </a:custGeom>
          <a:ln w="3272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98695" y="4242949"/>
            <a:ext cx="760303" cy="2328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98124" y="4242377"/>
            <a:ext cx="678556" cy="2316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06330" y="4273763"/>
            <a:ext cx="192071" cy="200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0351" y="4242949"/>
            <a:ext cx="907786" cy="2328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69775" y="4242377"/>
            <a:ext cx="792890" cy="2316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92313" y="4273763"/>
            <a:ext cx="190933" cy="2003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53480" y="4242378"/>
            <a:ext cx="52016" cy="2333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53480" y="4242377"/>
            <a:ext cx="51454" cy="1945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72328" y="4235527"/>
            <a:ext cx="188595" cy="204311"/>
          </a:xfrm>
          <a:custGeom>
            <a:avLst/>
            <a:gdLst/>
            <a:ahLst/>
            <a:cxnLst/>
            <a:rect l="l" t="t" r="r" b="b"/>
            <a:pathLst>
              <a:path w="251459" h="272414">
                <a:moveTo>
                  <a:pt x="29536" y="229001"/>
                </a:moveTo>
                <a:lnTo>
                  <a:pt x="18762" y="227320"/>
                </a:lnTo>
                <a:lnTo>
                  <a:pt x="9128" y="221447"/>
                </a:lnTo>
                <a:lnTo>
                  <a:pt x="2517" y="212284"/>
                </a:lnTo>
                <a:lnTo>
                  <a:pt x="0" y="201637"/>
                </a:lnTo>
                <a:lnTo>
                  <a:pt x="1635" y="190823"/>
                </a:lnTo>
                <a:lnTo>
                  <a:pt x="7482" y="181161"/>
                </a:lnTo>
                <a:lnTo>
                  <a:pt x="175049" y="0"/>
                </a:lnTo>
                <a:lnTo>
                  <a:pt x="223547" y="151940"/>
                </a:lnTo>
                <a:lnTo>
                  <a:pt x="112201" y="151940"/>
                </a:lnTo>
                <a:lnTo>
                  <a:pt x="49374" y="219927"/>
                </a:lnTo>
                <a:lnTo>
                  <a:pt x="40167" y="226525"/>
                </a:lnTo>
                <a:lnTo>
                  <a:pt x="29536" y="229001"/>
                </a:lnTo>
                <a:close/>
              </a:path>
              <a:path w="251459" h="272414">
                <a:moveTo>
                  <a:pt x="164029" y="181161"/>
                </a:moveTo>
                <a:lnTo>
                  <a:pt x="105712" y="181161"/>
                </a:lnTo>
                <a:lnTo>
                  <a:pt x="112201" y="151940"/>
                </a:lnTo>
                <a:lnTo>
                  <a:pt x="223547" y="151940"/>
                </a:lnTo>
                <a:lnTo>
                  <a:pt x="227495" y="164309"/>
                </a:lnTo>
                <a:lnTo>
                  <a:pt x="167771" y="164309"/>
                </a:lnTo>
                <a:lnTo>
                  <a:pt x="164029" y="181161"/>
                </a:lnTo>
                <a:close/>
              </a:path>
              <a:path w="251459" h="272414">
                <a:moveTo>
                  <a:pt x="232874" y="181161"/>
                </a:moveTo>
                <a:lnTo>
                  <a:pt x="173153" y="181161"/>
                </a:lnTo>
                <a:lnTo>
                  <a:pt x="167771" y="164309"/>
                </a:lnTo>
                <a:lnTo>
                  <a:pt x="227495" y="164309"/>
                </a:lnTo>
                <a:lnTo>
                  <a:pt x="232874" y="181161"/>
                </a:lnTo>
                <a:close/>
              </a:path>
              <a:path w="251459" h="272414">
                <a:moveTo>
                  <a:pt x="185534" y="219927"/>
                </a:moveTo>
                <a:lnTo>
                  <a:pt x="155420" y="219927"/>
                </a:lnTo>
                <a:lnTo>
                  <a:pt x="164029" y="181161"/>
                </a:lnTo>
                <a:lnTo>
                  <a:pt x="173153" y="181161"/>
                </a:lnTo>
                <a:lnTo>
                  <a:pt x="185534" y="219927"/>
                </a:lnTo>
                <a:close/>
              </a:path>
              <a:path w="251459" h="272414">
                <a:moveTo>
                  <a:pt x="155082" y="221447"/>
                </a:moveTo>
                <a:lnTo>
                  <a:pt x="96765" y="221447"/>
                </a:lnTo>
                <a:lnTo>
                  <a:pt x="97103" y="219927"/>
                </a:lnTo>
                <a:lnTo>
                  <a:pt x="155420" y="219927"/>
                </a:lnTo>
                <a:lnTo>
                  <a:pt x="155082" y="221447"/>
                </a:lnTo>
                <a:close/>
              </a:path>
              <a:path w="251459" h="272414">
                <a:moveTo>
                  <a:pt x="245732" y="221447"/>
                </a:moveTo>
                <a:lnTo>
                  <a:pt x="186019" y="221447"/>
                </a:lnTo>
                <a:lnTo>
                  <a:pt x="185534" y="219927"/>
                </a:lnTo>
                <a:lnTo>
                  <a:pt x="245247" y="219927"/>
                </a:lnTo>
                <a:lnTo>
                  <a:pt x="245732" y="221447"/>
                </a:lnTo>
                <a:close/>
              </a:path>
              <a:path w="251459" h="272414">
                <a:moveTo>
                  <a:pt x="193976" y="246361"/>
                </a:moveTo>
                <a:lnTo>
                  <a:pt x="149549" y="246361"/>
                </a:lnTo>
                <a:lnTo>
                  <a:pt x="155082" y="221447"/>
                </a:lnTo>
                <a:lnTo>
                  <a:pt x="186019" y="221447"/>
                </a:lnTo>
                <a:lnTo>
                  <a:pt x="193976" y="246361"/>
                </a:lnTo>
                <a:close/>
              </a:path>
              <a:path w="251459" h="272414">
                <a:moveTo>
                  <a:pt x="148189" y="252485"/>
                </a:moveTo>
                <a:lnTo>
                  <a:pt x="89872" y="252485"/>
                </a:lnTo>
                <a:lnTo>
                  <a:pt x="91232" y="246361"/>
                </a:lnTo>
                <a:lnTo>
                  <a:pt x="149549" y="246361"/>
                </a:lnTo>
                <a:lnTo>
                  <a:pt x="148189" y="252485"/>
                </a:lnTo>
                <a:close/>
              </a:path>
              <a:path w="251459" h="272414">
                <a:moveTo>
                  <a:pt x="249591" y="252485"/>
                </a:moveTo>
                <a:lnTo>
                  <a:pt x="195932" y="252485"/>
                </a:lnTo>
                <a:lnTo>
                  <a:pt x="193976" y="246361"/>
                </a:lnTo>
                <a:lnTo>
                  <a:pt x="251361" y="246361"/>
                </a:lnTo>
                <a:lnTo>
                  <a:pt x="249591" y="252485"/>
                </a:lnTo>
                <a:close/>
              </a:path>
              <a:path w="251459" h="272414">
                <a:moveTo>
                  <a:pt x="220474" y="272225"/>
                </a:moveTo>
                <a:lnTo>
                  <a:pt x="143805" y="272225"/>
                </a:lnTo>
                <a:lnTo>
                  <a:pt x="148189" y="252485"/>
                </a:lnTo>
                <a:lnTo>
                  <a:pt x="195932" y="252485"/>
                </a:lnTo>
                <a:lnTo>
                  <a:pt x="201439" y="262359"/>
                </a:lnTo>
                <a:lnTo>
                  <a:pt x="209996" y="269145"/>
                </a:lnTo>
                <a:lnTo>
                  <a:pt x="220474" y="272225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08786" y="3844066"/>
            <a:ext cx="675799" cy="277654"/>
          </a:xfrm>
          <a:custGeom>
            <a:avLst/>
            <a:gdLst/>
            <a:ahLst/>
            <a:cxnLst/>
            <a:rect l="l" t="t" r="r" b="b"/>
            <a:pathLst>
              <a:path w="901065" h="370204">
                <a:moveTo>
                  <a:pt x="0" y="0"/>
                </a:moveTo>
                <a:lnTo>
                  <a:pt x="900949" y="0"/>
                </a:lnTo>
                <a:lnTo>
                  <a:pt x="900949" y="369782"/>
                </a:lnTo>
                <a:lnTo>
                  <a:pt x="0" y="369782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09358" y="3844637"/>
            <a:ext cx="675799" cy="277654"/>
          </a:xfrm>
          <a:custGeom>
            <a:avLst/>
            <a:gdLst/>
            <a:ahLst/>
            <a:cxnLst/>
            <a:rect l="l" t="t" r="r" b="b"/>
            <a:pathLst>
              <a:path w="901065" h="370204">
                <a:moveTo>
                  <a:pt x="0" y="369782"/>
                </a:moveTo>
                <a:lnTo>
                  <a:pt x="900949" y="369782"/>
                </a:lnTo>
                <a:lnTo>
                  <a:pt x="900949" y="0"/>
                </a:lnTo>
                <a:lnTo>
                  <a:pt x="0" y="0"/>
                </a:lnTo>
                <a:lnTo>
                  <a:pt x="0" y="369782"/>
                </a:lnTo>
                <a:close/>
              </a:path>
            </a:pathLst>
          </a:custGeom>
          <a:ln w="2892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8527" y="3911404"/>
            <a:ext cx="114902" cy="2322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99679" y="3941646"/>
            <a:ext cx="93177" cy="2014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64847" y="3911974"/>
            <a:ext cx="577373" cy="23167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64272" y="3911403"/>
            <a:ext cx="144633" cy="231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64272" y="3911403"/>
            <a:ext cx="540219" cy="23167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34138" y="3941646"/>
            <a:ext cx="192076" cy="2014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97593" y="3911403"/>
            <a:ext cx="53162" cy="232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97593" y="3911403"/>
            <a:ext cx="51444" cy="1923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70352" y="2161244"/>
            <a:ext cx="412736" cy="2065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69780" y="2160670"/>
            <a:ext cx="400727" cy="2065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11593" y="2160670"/>
            <a:ext cx="170926" cy="2071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13348" y="2161244"/>
            <a:ext cx="612814" cy="2065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12767" y="2160670"/>
            <a:ext cx="558516" cy="2065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12362" y="2160670"/>
            <a:ext cx="192076" cy="2071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7258" y="2161244"/>
            <a:ext cx="573938" cy="20656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6686" y="2160670"/>
            <a:ext cx="524208" cy="2065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71974" y="2160670"/>
            <a:ext cx="192076" cy="2071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58641" y="3058863"/>
            <a:ext cx="1446371" cy="622458"/>
          </a:xfrm>
          <a:custGeom>
            <a:avLst/>
            <a:gdLst/>
            <a:ahLst/>
            <a:cxnLst/>
            <a:rect l="l" t="t" r="r" b="b"/>
            <a:pathLst>
              <a:path w="1928495" h="829945">
                <a:moveTo>
                  <a:pt x="0" y="0"/>
                </a:moveTo>
                <a:lnTo>
                  <a:pt x="1928383" y="0"/>
                </a:lnTo>
                <a:lnTo>
                  <a:pt x="1928383" y="829328"/>
                </a:lnTo>
                <a:lnTo>
                  <a:pt x="0" y="8293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05558" y="3121066"/>
            <a:ext cx="1535466" cy="20771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04987" y="3120494"/>
            <a:ext cx="1269644" cy="20771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15716" y="3120495"/>
            <a:ext cx="192073" cy="2082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63334" y="3303670"/>
            <a:ext cx="471044" cy="20771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2759" y="3303098"/>
            <a:ext cx="447608" cy="20771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51452" y="3303098"/>
            <a:ext cx="182356" cy="2082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48630" y="3303670"/>
            <a:ext cx="602519" cy="20771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48064" y="3303098"/>
            <a:ext cx="548211" cy="20771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37361" y="3303098"/>
            <a:ext cx="192072" cy="2082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27244" y="3485702"/>
            <a:ext cx="366427" cy="20828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38184" y="3485702"/>
            <a:ext cx="154914" cy="1923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03349" y="3486274"/>
            <a:ext cx="412733" cy="2077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02783" y="3485702"/>
            <a:ext cx="325267" cy="20771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40547" y="3485702"/>
            <a:ext cx="264105" cy="20771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45732" y="3485702"/>
            <a:ext cx="169778" cy="20828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37933" y="3485702"/>
            <a:ext cx="414446" cy="20828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45768" y="3485702"/>
            <a:ext cx="495629" cy="2082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28084" y="3485702"/>
            <a:ext cx="400736" cy="20771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69904" y="3497687"/>
            <a:ext cx="170926" cy="19572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4315" y="3485702"/>
            <a:ext cx="167487" cy="2082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65926" y="5469253"/>
            <a:ext cx="430054" cy="235268"/>
          </a:xfrm>
          <a:custGeom>
            <a:avLst/>
            <a:gdLst/>
            <a:ahLst/>
            <a:cxnLst/>
            <a:rect l="l" t="t" r="r" b="b"/>
            <a:pathLst>
              <a:path w="573404" h="313689">
                <a:moveTo>
                  <a:pt x="494443" y="78350"/>
                </a:moveTo>
                <a:lnTo>
                  <a:pt x="415718" y="78350"/>
                </a:lnTo>
                <a:lnTo>
                  <a:pt x="415718" y="0"/>
                </a:lnTo>
                <a:lnTo>
                  <a:pt x="494443" y="78350"/>
                </a:lnTo>
                <a:close/>
              </a:path>
              <a:path w="573404" h="313689">
                <a:moveTo>
                  <a:pt x="415718" y="313464"/>
                </a:moveTo>
                <a:lnTo>
                  <a:pt x="415718" y="235102"/>
                </a:lnTo>
                <a:lnTo>
                  <a:pt x="0" y="235102"/>
                </a:lnTo>
                <a:lnTo>
                  <a:pt x="0" y="156701"/>
                </a:lnTo>
                <a:lnTo>
                  <a:pt x="573168" y="156701"/>
                </a:lnTo>
                <a:lnTo>
                  <a:pt x="415718" y="31346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66497" y="5469824"/>
            <a:ext cx="430054" cy="235268"/>
          </a:xfrm>
          <a:custGeom>
            <a:avLst/>
            <a:gdLst/>
            <a:ahLst/>
            <a:cxnLst/>
            <a:rect l="l" t="t" r="r" b="b"/>
            <a:pathLst>
              <a:path w="573404" h="313689">
                <a:moveTo>
                  <a:pt x="0" y="78350"/>
                </a:moveTo>
                <a:lnTo>
                  <a:pt x="415718" y="78350"/>
                </a:lnTo>
                <a:lnTo>
                  <a:pt x="415718" y="0"/>
                </a:lnTo>
                <a:lnTo>
                  <a:pt x="573168" y="156701"/>
                </a:lnTo>
                <a:lnTo>
                  <a:pt x="415718" y="313464"/>
                </a:lnTo>
                <a:lnTo>
                  <a:pt x="415718" y="235102"/>
                </a:lnTo>
                <a:lnTo>
                  <a:pt x="0" y="235102"/>
                </a:lnTo>
                <a:lnTo>
                  <a:pt x="0" y="78350"/>
                </a:lnTo>
                <a:close/>
              </a:path>
            </a:pathLst>
          </a:custGeom>
          <a:ln w="289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91504" y="2820336"/>
            <a:ext cx="475774" cy="222409"/>
          </a:xfrm>
          <a:custGeom>
            <a:avLst/>
            <a:gdLst/>
            <a:ahLst/>
            <a:cxnLst/>
            <a:rect l="l" t="t" r="r" b="b"/>
            <a:pathLst>
              <a:path w="634364" h="296544">
                <a:moveTo>
                  <a:pt x="634163" y="85259"/>
                </a:moveTo>
                <a:lnTo>
                  <a:pt x="427124" y="85259"/>
                </a:lnTo>
                <a:lnTo>
                  <a:pt x="453464" y="74127"/>
                </a:lnTo>
                <a:lnTo>
                  <a:pt x="421928" y="0"/>
                </a:lnTo>
                <a:lnTo>
                  <a:pt x="634163" y="85259"/>
                </a:lnTo>
                <a:close/>
              </a:path>
              <a:path w="634364" h="296544">
                <a:moveTo>
                  <a:pt x="341642" y="296257"/>
                </a:moveTo>
                <a:lnTo>
                  <a:pt x="13007" y="296257"/>
                </a:lnTo>
                <a:lnTo>
                  <a:pt x="0" y="265771"/>
                </a:lnTo>
                <a:lnTo>
                  <a:pt x="102964" y="222256"/>
                </a:lnTo>
                <a:lnTo>
                  <a:pt x="516792" y="222256"/>
                </a:lnTo>
                <a:lnTo>
                  <a:pt x="341642" y="296257"/>
                </a:lnTo>
                <a:close/>
              </a:path>
              <a:path w="634364" h="296544">
                <a:moveTo>
                  <a:pt x="548455" y="296257"/>
                </a:moveTo>
                <a:lnTo>
                  <a:pt x="535411" y="265771"/>
                </a:lnTo>
                <a:lnTo>
                  <a:pt x="560839" y="265771"/>
                </a:lnTo>
                <a:lnTo>
                  <a:pt x="548455" y="29625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92076" y="2820906"/>
            <a:ext cx="475774" cy="310515"/>
          </a:xfrm>
          <a:custGeom>
            <a:avLst/>
            <a:gdLst/>
            <a:ahLst/>
            <a:cxnLst/>
            <a:rect l="l" t="t" r="r" b="b"/>
            <a:pathLst>
              <a:path w="634364" h="414019">
                <a:moveTo>
                  <a:pt x="0" y="265771"/>
                </a:moveTo>
                <a:lnTo>
                  <a:pt x="453464" y="74127"/>
                </a:lnTo>
                <a:lnTo>
                  <a:pt x="421928" y="0"/>
                </a:lnTo>
                <a:lnTo>
                  <a:pt x="634163" y="85259"/>
                </a:lnTo>
                <a:lnTo>
                  <a:pt x="548455" y="296257"/>
                </a:lnTo>
                <a:lnTo>
                  <a:pt x="516792" y="222256"/>
                </a:lnTo>
                <a:lnTo>
                  <a:pt x="63200" y="413899"/>
                </a:lnTo>
                <a:lnTo>
                  <a:pt x="0" y="265771"/>
                </a:lnTo>
                <a:close/>
              </a:path>
            </a:pathLst>
          </a:custGeom>
          <a:ln w="25882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82676" y="5334583"/>
            <a:ext cx="941070" cy="438626"/>
          </a:xfrm>
          <a:custGeom>
            <a:avLst/>
            <a:gdLst/>
            <a:ahLst/>
            <a:cxnLst/>
            <a:rect l="l" t="t" r="r" b="b"/>
            <a:pathLst>
              <a:path w="1254760" h="584834">
                <a:moveTo>
                  <a:pt x="0" y="0"/>
                </a:moveTo>
                <a:lnTo>
                  <a:pt x="1254612" y="0"/>
                </a:lnTo>
                <a:lnTo>
                  <a:pt x="1254612" y="584329"/>
                </a:lnTo>
                <a:lnTo>
                  <a:pt x="0" y="58432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83248" y="5335154"/>
            <a:ext cx="941070" cy="438626"/>
          </a:xfrm>
          <a:custGeom>
            <a:avLst/>
            <a:gdLst/>
            <a:ahLst/>
            <a:cxnLst/>
            <a:rect l="l" t="t" r="r" b="b"/>
            <a:pathLst>
              <a:path w="1254760" h="584834">
                <a:moveTo>
                  <a:pt x="0" y="584329"/>
                </a:moveTo>
                <a:lnTo>
                  <a:pt x="1254612" y="584329"/>
                </a:lnTo>
                <a:lnTo>
                  <a:pt x="1254612" y="0"/>
                </a:lnTo>
                <a:lnTo>
                  <a:pt x="0" y="0"/>
                </a:lnTo>
                <a:lnTo>
                  <a:pt x="0" y="584329"/>
                </a:lnTo>
                <a:close/>
              </a:path>
            </a:pathLst>
          </a:custGeom>
          <a:ln w="327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72510" y="5397924"/>
            <a:ext cx="483617" cy="20771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71938" y="5397351"/>
            <a:ext cx="455606" cy="20772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68625" y="5397350"/>
            <a:ext cx="186926" cy="20828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22770" y="5573115"/>
            <a:ext cx="413309" cy="20713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65726" y="5583955"/>
            <a:ext cx="169781" cy="19572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4053764" y="5580529"/>
            <a:ext cx="642537" cy="20770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3779" y="5590803"/>
            <a:ext cx="192074" cy="19572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50448" y="5579964"/>
            <a:ext cx="47444" cy="20827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1560" y="908720"/>
            <a:ext cx="7488832" cy="558453"/>
          </a:xfrm>
          <a:custGeom>
            <a:avLst/>
            <a:gdLst/>
            <a:ahLst/>
            <a:cxnLst/>
            <a:rect l="l" t="t" r="r" b="b"/>
            <a:pathLst>
              <a:path w="6769100" h="936625">
                <a:moveTo>
                  <a:pt x="468312" y="0"/>
                </a:moveTo>
                <a:lnTo>
                  <a:pt x="0" y="468312"/>
                </a:lnTo>
                <a:lnTo>
                  <a:pt x="468312" y="936625"/>
                </a:lnTo>
                <a:lnTo>
                  <a:pt x="468312" y="702462"/>
                </a:lnTo>
                <a:lnTo>
                  <a:pt x="6534950" y="702462"/>
                </a:lnTo>
                <a:lnTo>
                  <a:pt x="6769100" y="468312"/>
                </a:lnTo>
                <a:lnTo>
                  <a:pt x="6534937" y="234149"/>
                </a:lnTo>
                <a:lnTo>
                  <a:pt x="468312" y="234149"/>
                </a:lnTo>
                <a:lnTo>
                  <a:pt x="468312" y="0"/>
                </a:lnTo>
                <a:close/>
              </a:path>
              <a:path w="6769100" h="936625">
                <a:moveTo>
                  <a:pt x="6534950" y="702462"/>
                </a:moveTo>
                <a:lnTo>
                  <a:pt x="6300787" y="702462"/>
                </a:lnTo>
                <a:lnTo>
                  <a:pt x="6300787" y="936625"/>
                </a:lnTo>
                <a:lnTo>
                  <a:pt x="6534950" y="702462"/>
                </a:lnTo>
                <a:close/>
              </a:path>
              <a:path w="6769100" h="936625">
                <a:moveTo>
                  <a:pt x="6300787" y="0"/>
                </a:moveTo>
                <a:lnTo>
                  <a:pt x="6300787" y="234149"/>
                </a:lnTo>
                <a:lnTo>
                  <a:pt x="6534937" y="234149"/>
                </a:lnTo>
                <a:lnTo>
                  <a:pt x="6300787" y="0"/>
                </a:lnTo>
                <a:close/>
              </a:path>
            </a:pathLst>
          </a:custGeom>
          <a:solidFill>
            <a:srgbClr val="31E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>
            <a:spLocks noGrp="1"/>
          </p:cNvSpPr>
          <p:nvPr>
            <p:ph type="title"/>
          </p:nvPr>
        </p:nvSpPr>
        <p:spPr>
          <a:xfrm>
            <a:off x="611560" y="908720"/>
            <a:ext cx="7632848" cy="4616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 algn="ctr"/>
            <a:r>
              <a:rPr sz="1050" b="1" i="1" spc="-4" dirty="0">
                <a:solidFill>
                  <a:srgbClr val="C00000"/>
                </a:solidFill>
                <a:latin typeface="Calibri"/>
                <a:cs typeface="Calibri"/>
              </a:rPr>
              <a:t>NORTH </a:t>
            </a:r>
            <a:r>
              <a:rPr sz="3000" spc="-8" dirty="0"/>
              <a:t>Spread </a:t>
            </a:r>
            <a:r>
              <a:rPr sz="3000" spc="-4" dirty="0"/>
              <a:t>of </a:t>
            </a:r>
            <a:r>
              <a:rPr lang="en-US" sz="3000" dirty="0"/>
              <a:t>BCS</a:t>
            </a:r>
            <a:r>
              <a:rPr sz="3000" spc="-518" dirty="0"/>
              <a:t> </a:t>
            </a:r>
            <a:r>
              <a:rPr sz="1050" b="1" i="1" dirty="0">
                <a:solidFill>
                  <a:srgbClr val="C00000"/>
                </a:solidFill>
                <a:latin typeface="Calibri"/>
                <a:cs typeface="Calibri"/>
              </a:rPr>
              <a:t>SOUTH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411760" y="6581001"/>
            <a:ext cx="41044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Source:  </a:t>
            </a:r>
            <a:r>
              <a:rPr b="1" i="1" spc="-26" dirty="0">
                <a:solidFill>
                  <a:srgbClr val="FF0000"/>
                </a:solidFill>
                <a:latin typeface="Calibri"/>
                <a:cs typeface="Calibri"/>
              </a:rPr>
              <a:t>Dr.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Michel Dollet</a:t>
            </a:r>
            <a:r>
              <a:rPr b="1" i="1" spc="-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(CIRAD)</a:t>
            </a:r>
            <a:endParaRPr dirty="0">
              <a:latin typeface="Calibri"/>
              <a:cs typeface="Calibri"/>
            </a:endParaRPr>
          </a:p>
        </p:txBody>
      </p:sp>
      <p:cxnSp>
        <p:nvCxnSpPr>
          <p:cNvPr id="93" name="Straight Arrow Connector 92"/>
          <p:cNvCxnSpPr>
            <a:stCxn id="12" idx="2"/>
          </p:cNvCxnSpPr>
          <p:nvPr/>
        </p:nvCxnSpPr>
        <p:spPr>
          <a:xfrm>
            <a:off x="4581406" y="3887429"/>
            <a:ext cx="710674" cy="9817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347864" y="2420888"/>
            <a:ext cx="864096" cy="1152128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4" name="object 4"/>
          <p:cNvSpPr/>
          <p:nvPr/>
        </p:nvSpPr>
        <p:spPr>
          <a:xfrm>
            <a:off x="7812360" y="16817"/>
            <a:ext cx="1331640" cy="89190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Rectangle 4"/>
          <p:cNvSpPr txBox="1">
            <a:spLocks noChangeArrowheads="1"/>
          </p:cNvSpPr>
          <p:nvPr/>
        </p:nvSpPr>
        <p:spPr bwMode="auto">
          <a:xfrm>
            <a:off x="402841" y="188541"/>
            <a:ext cx="7381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ea typeface="+mj-ea"/>
                <a:cs typeface="Arial" charset="0"/>
              </a:rPr>
              <a:t>BCS – Spread in Madang</a:t>
            </a:r>
            <a:endParaRPr lang="en-US" sz="3600" dirty="0">
              <a:latin typeface="+mn-lt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3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188913"/>
            <a:ext cx="7455172" cy="792162"/>
          </a:xfrm>
        </p:spPr>
        <p:txBody>
          <a:bodyPr rtlCol="0">
            <a:normAutofit/>
          </a:bodyPr>
          <a:lstStyle/>
          <a:p>
            <a:pPr marL="723900" indent="-723900" algn="ctr">
              <a:defRPr/>
            </a:pPr>
            <a:r>
              <a:rPr lang="en-AU" sz="3600" dirty="0">
                <a:cs typeface="Tahoma" pitchFamily="34" charset="0"/>
              </a:rPr>
              <a:t>Bogia Coconut Syndrome Symptoms</a:t>
            </a:r>
            <a:endParaRPr lang="en-US" sz="2400" i="1" dirty="0">
              <a:latin typeface="+mn-lt"/>
            </a:endParaRPr>
          </a:p>
        </p:txBody>
      </p:sp>
      <p:pic>
        <p:nvPicPr>
          <p:cNvPr id="22532" name="Picture 5" descr="C:\Users\KOKONAS INDASTRI\Documents\BRIEFCASE Agriculture Commodity Industries\COCONUT INDUSTRY\KIK\INDUSTRY AFFAIRS DIVISION\COCONUT PESTS &amp; DISEASES\Bogia Coconut Syndrome\BCS DELIMITING SURVEY REPORT 2009\Pictures used\DSCN0269 cop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3730625" cy="3095625"/>
          </a:xfr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00113" y="908050"/>
            <a:ext cx="4535487" cy="792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723900" indent="-723900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ea typeface="+mj-ea"/>
                <a:cs typeface="Arial" pitchFamily="34" charset="0"/>
              </a:rPr>
              <a:t>Stage 1 Symptoms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68313" y="4868863"/>
            <a:ext cx="3959225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tx1"/>
                </a:solidFill>
                <a:ea typeface="+mj-ea"/>
                <a:cs typeface="Arial" pitchFamily="34" charset="0"/>
              </a:rPr>
              <a:t>Plate 1</a:t>
            </a:r>
            <a:r>
              <a:rPr lang="en-US" b="1" dirty="0">
                <a:solidFill>
                  <a:schemeClr val="tx1"/>
                </a:solidFill>
                <a:ea typeface="+mj-ea"/>
                <a:cs typeface="Arial" pitchFamily="34" charset="0"/>
              </a:rPr>
              <a:t>: </a:t>
            </a:r>
            <a:r>
              <a:rPr lang="en-US" b="1" dirty="0">
                <a:solidFill>
                  <a:srgbClr val="0000CC"/>
                </a:solidFill>
                <a:ea typeface="+mj-ea"/>
                <a:cs typeface="Arial" pitchFamily="34" charset="0"/>
              </a:rPr>
              <a:t>Palm (front) showing early yellowing of older fronds.   </a:t>
            </a:r>
          </a:p>
        </p:txBody>
      </p:sp>
      <p:pic>
        <p:nvPicPr>
          <p:cNvPr id="22534" name="Picture 2" descr="DSCN0332 cop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40116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716463" y="5589588"/>
            <a:ext cx="4176712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tx1"/>
                </a:solidFill>
                <a:ea typeface="+mj-ea"/>
                <a:cs typeface="Arial" pitchFamily="34" charset="0"/>
              </a:rPr>
              <a:t>Plate 2</a:t>
            </a:r>
            <a:r>
              <a:rPr lang="en-US" b="1" dirty="0">
                <a:solidFill>
                  <a:schemeClr val="tx1"/>
                </a:solidFill>
                <a:ea typeface="+mj-ea"/>
                <a:cs typeface="Arial" pitchFamily="34" charset="0"/>
              </a:rPr>
              <a:t>:</a:t>
            </a:r>
            <a:r>
              <a:rPr lang="en-US" b="1" dirty="0">
                <a:solidFill>
                  <a:srgbClr val="0000CC"/>
                </a:solidFill>
                <a:ea typeface="+mj-ea"/>
                <a:cs typeface="Arial" pitchFamily="34" charset="0"/>
              </a:rPr>
              <a:t> Palm (right) showing  yellowing of older fronds and start to droop.   </a:t>
            </a:r>
          </a:p>
        </p:txBody>
      </p:sp>
      <p:sp>
        <p:nvSpPr>
          <p:cNvPr id="8" name="object 4"/>
          <p:cNvSpPr/>
          <p:nvPr/>
        </p:nvSpPr>
        <p:spPr>
          <a:xfrm>
            <a:off x="7812360" y="22622"/>
            <a:ext cx="1387225" cy="1124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01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620</Words>
  <Application>Microsoft Macintosh PowerPoint</Application>
  <PresentationFormat>On-screen Show (4:3)</PresentationFormat>
  <Paragraphs>111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BOGIA COCONUT SYDROME (BCS) STATUS REPORT</vt:lpstr>
      <vt:lpstr>Location of Papua New Guinea</vt:lpstr>
      <vt:lpstr>Provinces of PNG</vt:lpstr>
      <vt:lpstr>PowerPoint Presentation</vt:lpstr>
      <vt:lpstr>BCS – Phytoplasma &amp; Aetiology</vt:lpstr>
      <vt:lpstr>BCS – Vector &amp; Risks</vt:lpstr>
      <vt:lpstr>Vectors of Bogia Coconut Syndrome (cont’d)</vt:lpstr>
      <vt:lpstr>NORTH Spread of BCS SOUTH</vt:lpstr>
      <vt:lpstr>Bogia Coconut Syndrome Symptoms</vt:lpstr>
      <vt:lpstr>Bogia Coconut Syndrome Symptoms (cont’d)</vt:lpstr>
      <vt:lpstr>Bogia Coconut Syndrome Symptoms (cont’d)</vt:lpstr>
      <vt:lpstr>Bogia Coconut Syndrome Symptoms (cont’d)</vt:lpstr>
      <vt:lpstr>PowerPoint Presentation</vt:lpstr>
      <vt:lpstr>PowerPoint Presentation</vt:lpstr>
      <vt:lpstr>Current &amp; Way Forward</vt:lpstr>
      <vt:lpstr>ACKNOWLEDGEMENTS</vt:lpstr>
      <vt:lpstr>PowerPoint Presentation</vt:lpstr>
    </vt:vector>
  </TitlesOfParts>
  <Company>PNGCCIL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Eremas Tade</dc:creator>
  <cp:lastModifiedBy>Eremas Tade</cp:lastModifiedBy>
  <cp:revision>13</cp:revision>
  <dcterms:created xsi:type="dcterms:W3CDTF">2018-10-23T17:07:35Z</dcterms:created>
  <dcterms:modified xsi:type="dcterms:W3CDTF">2018-10-25T01:15:56Z</dcterms:modified>
</cp:coreProperties>
</file>